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38.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handoutMasters/handoutMaster1.xml" ContentType="application/vnd.openxmlformats-officedocument.presentationml.handout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92" r:id="rId3"/>
    <p:sldId id="294" r:id="rId4"/>
    <p:sldId id="297" r:id="rId5"/>
    <p:sldId id="298" r:id="rId6"/>
    <p:sldId id="299" r:id="rId7"/>
    <p:sldId id="371" r:id="rId8"/>
    <p:sldId id="330" r:id="rId9"/>
    <p:sldId id="370" r:id="rId10"/>
    <p:sldId id="336" r:id="rId11"/>
    <p:sldId id="333" r:id="rId12"/>
    <p:sldId id="334" r:id="rId13"/>
    <p:sldId id="331" r:id="rId14"/>
    <p:sldId id="335" r:id="rId15"/>
    <p:sldId id="332" r:id="rId16"/>
    <p:sldId id="337" r:id="rId17"/>
    <p:sldId id="338" r:id="rId18"/>
    <p:sldId id="339" r:id="rId19"/>
    <p:sldId id="340" r:id="rId20"/>
    <p:sldId id="345" r:id="rId21"/>
    <p:sldId id="346" r:id="rId22"/>
    <p:sldId id="353" r:id="rId23"/>
    <p:sldId id="348" r:id="rId24"/>
    <p:sldId id="354" r:id="rId25"/>
    <p:sldId id="355" r:id="rId26"/>
    <p:sldId id="356" r:id="rId27"/>
    <p:sldId id="357" r:id="rId28"/>
    <p:sldId id="358" r:id="rId29"/>
    <p:sldId id="351" r:id="rId30"/>
    <p:sldId id="349" r:id="rId31"/>
    <p:sldId id="359" r:id="rId32"/>
    <p:sldId id="360" r:id="rId33"/>
    <p:sldId id="361" r:id="rId34"/>
    <p:sldId id="362" r:id="rId35"/>
    <p:sldId id="363" r:id="rId36"/>
    <p:sldId id="377" r:id="rId37"/>
    <p:sldId id="375" r:id="rId38"/>
    <p:sldId id="379" r:id="rId39"/>
    <p:sldId id="365" r:id="rId40"/>
    <p:sldId id="366" r:id="rId41"/>
    <p:sldId id="381" r:id="rId42"/>
    <p:sldId id="382" r:id="rId43"/>
    <p:sldId id="368" r:id="rId44"/>
    <p:sldId id="291" r:id="rId45"/>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7104" autoAdjust="0"/>
  </p:normalViewPr>
  <p:slideViewPr>
    <p:cSldViewPr>
      <p:cViewPr varScale="1">
        <p:scale>
          <a:sx n="94" d="100"/>
          <a:sy n="94" d="100"/>
        </p:scale>
        <p:origin x="-1374" y="-108"/>
      </p:cViewPr>
      <p:guideLst>
        <p:guide orient="horz" pos="2160"/>
        <p:guide pos="2880"/>
      </p:guideLst>
    </p:cSldViewPr>
  </p:slideViewPr>
  <p:notesTextViewPr>
    <p:cViewPr>
      <p:scale>
        <a:sx n="1" d="1"/>
        <a:sy n="1" d="1"/>
      </p:scale>
      <p:origin x="0" y="0"/>
    </p:cViewPr>
  </p:notesTextViewPr>
  <p:sorterViewPr>
    <p:cViewPr>
      <p:scale>
        <a:sx n="125" d="100"/>
        <a:sy n="125" d="100"/>
      </p:scale>
      <p:origin x="0" y="19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862" cy="495872"/>
          </a:xfrm>
          <a:prstGeom prst="rect">
            <a:avLst/>
          </a:prstGeom>
        </p:spPr>
        <p:txBody>
          <a:bodyPr vert="horz" lIns="88230" tIns="44115" rIns="88230" bIns="44115" rtlCol="0"/>
          <a:lstStyle>
            <a:lvl1pPr algn="l">
              <a:defRPr sz="1200"/>
            </a:lvl1pPr>
          </a:lstStyle>
          <a:p>
            <a:endParaRPr lang="en-GB" dirty="0"/>
          </a:p>
        </p:txBody>
      </p:sp>
      <p:sp>
        <p:nvSpPr>
          <p:cNvPr id="3" name="Date Placeholder 2"/>
          <p:cNvSpPr>
            <a:spLocks noGrp="1"/>
          </p:cNvSpPr>
          <p:nvPr>
            <p:ph type="dt" sz="quarter" idx="1"/>
          </p:nvPr>
        </p:nvSpPr>
        <p:spPr>
          <a:xfrm>
            <a:off x="3850294" y="1"/>
            <a:ext cx="2945862" cy="495872"/>
          </a:xfrm>
          <a:prstGeom prst="rect">
            <a:avLst/>
          </a:prstGeom>
        </p:spPr>
        <p:txBody>
          <a:bodyPr vert="horz" lIns="88230" tIns="44115" rIns="88230" bIns="44115" rtlCol="0"/>
          <a:lstStyle>
            <a:lvl1pPr algn="r">
              <a:defRPr sz="1200"/>
            </a:lvl1pPr>
          </a:lstStyle>
          <a:p>
            <a:fld id="{1AFA5E4B-A5ED-4E84-8983-37FC7A061477}" type="datetimeFigureOut">
              <a:rPr lang="en-GB" smtClean="0"/>
              <a:t>2017-04-10</a:t>
            </a:fld>
            <a:endParaRPr lang="en-GB" dirty="0"/>
          </a:p>
        </p:txBody>
      </p:sp>
      <p:sp>
        <p:nvSpPr>
          <p:cNvPr id="4" name="Footer Placeholder 3"/>
          <p:cNvSpPr>
            <a:spLocks noGrp="1"/>
          </p:cNvSpPr>
          <p:nvPr>
            <p:ph type="ftr" sz="quarter" idx="2"/>
          </p:nvPr>
        </p:nvSpPr>
        <p:spPr>
          <a:xfrm>
            <a:off x="0" y="9430813"/>
            <a:ext cx="2945862" cy="495872"/>
          </a:xfrm>
          <a:prstGeom prst="rect">
            <a:avLst/>
          </a:prstGeom>
        </p:spPr>
        <p:txBody>
          <a:bodyPr vert="horz" lIns="88230" tIns="44115" rIns="88230" bIns="44115"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294" y="9430813"/>
            <a:ext cx="2945862" cy="495872"/>
          </a:xfrm>
          <a:prstGeom prst="rect">
            <a:avLst/>
          </a:prstGeom>
        </p:spPr>
        <p:txBody>
          <a:bodyPr vert="horz" lIns="88230" tIns="44115" rIns="88230" bIns="44115" rtlCol="0" anchor="b"/>
          <a:lstStyle>
            <a:lvl1pPr algn="r">
              <a:defRPr sz="1200"/>
            </a:lvl1pPr>
          </a:lstStyle>
          <a:p>
            <a:fld id="{49F57609-CC50-42CA-8E0B-767F9359BBF5}" type="slidenum">
              <a:rPr lang="en-GB" smtClean="0"/>
              <a:t>‹#›</a:t>
            </a:fld>
            <a:endParaRPr lang="en-GB" dirty="0"/>
          </a:p>
        </p:txBody>
      </p:sp>
    </p:spTree>
    <p:extLst>
      <p:ext uri="{BB962C8B-B14F-4D97-AF65-F5344CB8AC3E}">
        <p14:creationId xmlns:p14="http://schemas.microsoft.com/office/powerpoint/2010/main" val="1902900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11" tIns="45705" rIns="91411" bIns="45705" rtlCol="0"/>
          <a:lstStyle>
            <a:lvl1pPr algn="l">
              <a:defRPr sz="1200"/>
            </a:lvl1pPr>
          </a:lstStyle>
          <a:p>
            <a:endParaRPr lang="en-GB" dirty="0"/>
          </a:p>
        </p:txBody>
      </p:sp>
      <p:sp>
        <p:nvSpPr>
          <p:cNvPr id="3" name="Date Placeholder 2"/>
          <p:cNvSpPr>
            <a:spLocks noGrp="1"/>
          </p:cNvSpPr>
          <p:nvPr>
            <p:ph type="dt" idx="1"/>
          </p:nvPr>
        </p:nvSpPr>
        <p:spPr>
          <a:xfrm>
            <a:off x="3849690" y="0"/>
            <a:ext cx="2946400" cy="496888"/>
          </a:xfrm>
          <a:prstGeom prst="rect">
            <a:avLst/>
          </a:prstGeom>
        </p:spPr>
        <p:txBody>
          <a:bodyPr vert="horz" lIns="91411" tIns="45705" rIns="91411" bIns="45705" rtlCol="0"/>
          <a:lstStyle>
            <a:lvl1pPr algn="r">
              <a:defRPr sz="1200"/>
            </a:lvl1pPr>
          </a:lstStyle>
          <a:p>
            <a:fld id="{5E945880-6D3B-45FB-851F-AFC0D1D23A0C}" type="datetimeFigureOut">
              <a:rPr lang="en-GB" smtClean="0"/>
              <a:t>2017-04-10</a:t>
            </a:fld>
            <a:endParaRPr lang="en-GB" dirty="0"/>
          </a:p>
        </p:txBody>
      </p:sp>
      <p:sp>
        <p:nvSpPr>
          <p:cNvPr id="4" name="Slide Image Placeholder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11" tIns="45705" rIns="91411" bIns="45705" rtlCol="0" anchor="ctr"/>
          <a:lstStyle/>
          <a:p>
            <a:endParaRPr lang="en-GB" dirty="0"/>
          </a:p>
        </p:txBody>
      </p:sp>
      <p:sp>
        <p:nvSpPr>
          <p:cNvPr id="5" name="Notes Placeholder 4"/>
          <p:cNvSpPr>
            <a:spLocks noGrp="1"/>
          </p:cNvSpPr>
          <p:nvPr>
            <p:ph type="body" sz="quarter" idx="3"/>
          </p:nvPr>
        </p:nvSpPr>
        <p:spPr>
          <a:xfrm>
            <a:off x="679454" y="4716466"/>
            <a:ext cx="5438775" cy="4467225"/>
          </a:xfrm>
          <a:prstGeom prst="rect">
            <a:avLst/>
          </a:prstGeom>
        </p:spPr>
        <p:txBody>
          <a:bodyPr vert="horz" lIns="91411" tIns="45705" rIns="91411" bIns="4570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11" tIns="45705" rIns="91411" bIns="4570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90" y="9429750"/>
            <a:ext cx="2946400" cy="496888"/>
          </a:xfrm>
          <a:prstGeom prst="rect">
            <a:avLst/>
          </a:prstGeom>
        </p:spPr>
        <p:txBody>
          <a:bodyPr vert="horz" lIns="91411" tIns="45705" rIns="91411" bIns="45705" rtlCol="0" anchor="b"/>
          <a:lstStyle>
            <a:lvl1pPr algn="r">
              <a:defRPr sz="1200"/>
            </a:lvl1pPr>
          </a:lstStyle>
          <a:p>
            <a:fld id="{5750A1E1-C8D9-4447-9192-37BA973CD27A}" type="slidenum">
              <a:rPr lang="en-GB" smtClean="0"/>
              <a:t>‹#›</a:t>
            </a:fld>
            <a:endParaRPr lang="en-GB" dirty="0"/>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1</a:t>
            </a:fld>
            <a:endParaRPr lang="en-GB" dirty="0"/>
          </a:p>
        </p:txBody>
      </p:sp>
    </p:spTree>
    <p:extLst>
      <p:ext uri="{BB962C8B-B14F-4D97-AF65-F5344CB8AC3E}">
        <p14:creationId xmlns:p14="http://schemas.microsoft.com/office/powerpoint/2010/main" val="87210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a:ln/>
        </p:spPr>
      </p:sp>
      <p:sp>
        <p:nvSpPr>
          <p:cNvPr id="1259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smtClean="0">
                <a:solidFill>
                  <a:schemeClr val="tx2"/>
                </a:solidFill>
              </a:rPr>
              <a:t>For spent and disused sealed sources with short half-lives, not exceeding around 100 d, and of high activity (e.g. 192Ir sources as used in medical applications and in gamma radiography), secure storage for decay may be the preferred option.</a:t>
            </a:r>
            <a:endParaRPr lang="es-ES" altLang="en-US" sz="1000" smtClean="0">
              <a:solidFill>
                <a:schemeClr val="tx2"/>
              </a:solidFill>
            </a:endParaRPr>
          </a:p>
          <a:p>
            <a:r>
              <a:rPr lang="en-US" altLang="en-US" smtClean="0"/>
              <a:t>All spent and disused sealed sources should be conditioned unless the half-life of the radionuclides they contain is short enough to permit their removal from regulatory control in a period of around two to three years).</a:t>
            </a:r>
            <a:endParaRPr lang="es-ES" altLang="en-US" smtClean="0"/>
          </a:p>
          <a:p>
            <a:r>
              <a:rPr lang="en-US" altLang="en-US" smtClean="0"/>
              <a:t>Long lived sources are generally conditioned by means of encapsulation into welded steel capsules to facilitate future management. Conditioning methods should be approved by the regulatory body.</a:t>
            </a:r>
            <a:endParaRPr lang="es-ES" altLang="en-US" smtClean="0"/>
          </a:p>
          <a:p>
            <a:endParaRPr lang="es-ES" altLang="en-US" smtClean="0"/>
          </a:p>
        </p:txBody>
      </p:sp>
      <p:sp>
        <p:nvSpPr>
          <p:cNvPr id="1259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06593FC9-F257-4473-A6AB-85CA13109588}" type="slidenum">
              <a:rPr lang="en-GB" altLang="en-US" sz="1200" smtClean="0"/>
              <a:pPr eaLnBrk="1" hangingPunct="1">
                <a:spcBef>
                  <a:spcPct val="0"/>
                </a:spcBef>
              </a:pPr>
              <a:t>16</a:t>
            </a:fld>
            <a:endParaRPr lang="en-GB"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a:ln/>
        </p:spPr>
      </p:sp>
      <p:sp>
        <p:nvSpPr>
          <p:cNvPr id="1269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In instances where the operator does not have either the facilities or the expertise for the conditioning of spent and disused sealed sources by encapsulation or adequate storage facilities, arrangements should be made to transfer the sources to another licensed organization with proper and adequate facilities. Centralized facilities should be established for the safe long term storage of spent and disused sealed sources containing 226Ra, 241Am and other long lived radionuclides.</a:t>
            </a:r>
            <a:endParaRPr lang="es-ES" altLang="en-US" smtClean="0"/>
          </a:p>
          <a:p>
            <a:endParaRPr lang="es-ES" altLang="en-US" smtClean="0"/>
          </a:p>
        </p:txBody>
      </p:sp>
      <p:sp>
        <p:nvSpPr>
          <p:cNvPr id="1269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8030EB6D-7EE2-4BC5-B89A-2E4C09B9B4A8}" type="slidenum">
              <a:rPr lang="en-GB" altLang="en-US" sz="1200" smtClean="0"/>
              <a:pPr eaLnBrk="1" hangingPunct="1">
                <a:spcBef>
                  <a:spcPct val="0"/>
                </a:spcBef>
              </a:pPr>
              <a:t>17</a:t>
            </a:fld>
            <a:endParaRPr lang="en-GB" altLang="en-US" sz="12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a:normAutofit lnSpcReduction="10000"/>
          </a:bodyPr>
          <a:lstStyle/>
          <a:p>
            <a:pPr>
              <a:defRPr/>
            </a:pPr>
            <a:r>
              <a:rPr lang="en-US" dirty="0" smtClean="0"/>
              <a:t>The management of disused sealed sources can involve potentially serious hazards. Sealed sources should not be subjected to compaction, shredding or incineration. As a general principle, the overriding need for safety means that sealed sources should not be removed from their primary containers, nor should the container be physically modified. Peripheral components of large irradiation equipment (those not directly associated with the source) should be removed, monitored and disposed of appropriately. A safety assessment and environmental impact assessment should be carried out before any operations are undertaken. For sources (such as spent radium sources) with a potential for leakage, particular radiological precautions should also be taken during the handling and storage. Special attention should be paid to monitoring for surface and airborne contamination. These sources should be stored in a dedicated area with appropriate ventilation and equipment</a:t>
            </a:r>
            <a:endParaRPr lang="es-ES" dirty="0"/>
          </a:p>
        </p:txBody>
      </p:sp>
      <p:sp>
        <p:nvSpPr>
          <p:cNvPr id="1280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A1E38F12-2209-4FD6-8519-947B4A7AE0BE}" type="slidenum">
              <a:rPr lang="en-GB" altLang="en-US" sz="1200" smtClean="0"/>
              <a:pPr eaLnBrk="1" hangingPunct="1">
                <a:spcBef>
                  <a:spcPct val="0"/>
                </a:spcBef>
              </a:pPr>
              <a:t>18</a:t>
            </a:fld>
            <a:endParaRPr lang="en-GB" alt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a:normAutofit lnSpcReduction="10000"/>
          </a:bodyPr>
          <a:lstStyle/>
          <a:p>
            <a:pPr>
              <a:defRPr/>
            </a:pPr>
            <a:r>
              <a:rPr lang="en-US" dirty="0" smtClean="0"/>
              <a:t>The management of disused sealed sources can involve potentially serious hazards. Sealed sources should not be subjected to compaction, shredding or incineration. As a general principle, the overriding need for safety means that sealed sources should not be removed from their primary containers, nor should the container be physically modified. Peripheral components of large irradiation equipment (those not directly associated with the source) should be removed, monitored and disposed of appropriately. A safety assessment and environmental impact assessment should be carried out before any operations are undertaken. For sources (such as spent radium sources) with a potential for leakage, particular radiological precautions should also be taken during the handling and storage. Special attention should be paid to monitoring for surface and airborne contamination. These sources should be stored in a dedicated area with appropriate ventilation and equipment.</a:t>
            </a:r>
          </a:p>
          <a:p>
            <a:pPr>
              <a:defRPr/>
            </a:pPr>
            <a:endParaRPr lang="es-ES" dirty="0"/>
          </a:p>
        </p:txBody>
      </p:sp>
      <p:sp>
        <p:nvSpPr>
          <p:cNvPr id="1290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51A90A25-4A07-47BD-8BF4-D26804ED1667}" type="slidenum">
              <a:rPr lang="en-GB" altLang="en-US" sz="1200" smtClean="0"/>
              <a:pPr eaLnBrk="1" hangingPunct="1">
                <a:spcBef>
                  <a:spcPct val="0"/>
                </a:spcBef>
              </a:pPr>
              <a:t>19</a:t>
            </a:fld>
            <a:endParaRPr lang="en-GB"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915988" y="744538"/>
            <a:ext cx="4965700" cy="3724275"/>
          </a:xfrm>
          <a:solidFill>
            <a:srgbClr val="FFFFFF"/>
          </a:solidFill>
          <a:ln/>
        </p:spPr>
      </p:sp>
      <p:sp>
        <p:nvSpPr>
          <p:cNvPr id="132099" name="Rectangle 3"/>
          <p:cNvSpPr>
            <a:spLocks noGrp="1" noChangeArrowheads="1"/>
          </p:cNvSpPr>
          <p:nvPr>
            <p:ph type="body" idx="1"/>
          </p:nvPr>
        </p:nvSpPr>
        <p:spPr>
          <a:xfrm>
            <a:off x="679768" y="4716203"/>
            <a:ext cx="5438140" cy="4467447"/>
          </a:xfrm>
          <a:solidFill>
            <a:srgbClr val="FFFFFF"/>
          </a:solidFill>
          <a:ln>
            <a:solidFill>
              <a:srgbClr val="000000"/>
            </a:solidFill>
          </a:ln>
        </p:spPr>
        <p:txBody>
          <a:bodyPr/>
          <a:lstStyle/>
          <a:p>
            <a:endParaRPr lang="es-E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915988" y="744538"/>
            <a:ext cx="4965700" cy="3724275"/>
          </a:xfrm>
          <a:solidFill>
            <a:srgbClr val="FFFFFF"/>
          </a:solidFill>
          <a:ln/>
        </p:spPr>
      </p:sp>
      <p:sp>
        <p:nvSpPr>
          <p:cNvPr id="133123" name="Rectangle 3"/>
          <p:cNvSpPr>
            <a:spLocks noGrp="1" noChangeArrowheads="1"/>
          </p:cNvSpPr>
          <p:nvPr>
            <p:ph type="body" idx="1"/>
          </p:nvPr>
        </p:nvSpPr>
        <p:spPr>
          <a:xfrm>
            <a:off x="679768" y="4716203"/>
            <a:ext cx="5438140" cy="4467447"/>
          </a:xfrm>
          <a:solidFill>
            <a:srgbClr val="FFFFFF"/>
          </a:solidFill>
          <a:ln>
            <a:solidFill>
              <a:srgbClr val="000000"/>
            </a:solidFill>
          </a:ln>
        </p:spPr>
        <p:txBody>
          <a:bodyPr/>
          <a:lstStyle/>
          <a:p>
            <a:endParaRPr lang="es-E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915988" y="744538"/>
            <a:ext cx="4965700" cy="3724275"/>
          </a:xfrm>
          <a:solidFill>
            <a:srgbClr val="FFFFFF"/>
          </a:solidFill>
          <a:ln/>
        </p:spPr>
      </p:sp>
      <p:sp>
        <p:nvSpPr>
          <p:cNvPr id="135171" name="Rectangle 3"/>
          <p:cNvSpPr>
            <a:spLocks noGrp="1" noChangeArrowheads="1"/>
          </p:cNvSpPr>
          <p:nvPr>
            <p:ph type="body" idx="1"/>
          </p:nvPr>
        </p:nvSpPr>
        <p:spPr>
          <a:xfrm>
            <a:off x="679768" y="4716203"/>
            <a:ext cx="5438140" cy="4467447"/>
          </a:xfrm>
          <a:solidFill>
            <a:srgbClr val="FFFFFF"/>
          </a:solidFill>
          <a:ln>
            <a:solidFill>
              <a:srgbClr val="000000"/>
            </a:solidFill>
          </a:ln>
        </p:spPr>
        <p:txBody>
          <a:bodyPr/>
          <a:lstStyle/>
          <a:p>
            <a:endParaRPr lang="es-E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915988" y="744538"/>
            <a:ext cx="4965700" cy="3724275"/>
          </a:xfrm>
          <a:solidFill>
            <a:srgbClr val="FFFFFF"/>
          </a:solidFill>
          <a:ln/>
        </p:spPr>
      </p:sp>
      <p:sp>
        <p:nvSpPr>
          <p:cNvPr id="136195" name="Rectangle 3"/>
          <p:cNvSpPr>
            <a:spLocks noGrp="1" noChangeArrowheads="1"/>
          </p:cNvSpPr>
          <p:nvPr>
            <p:ph type="body" idx="1"/>
          </p:nvPr>
        </p:nvSpPr>
        <p:spPr>
          <a:xfrm>
            <a:off x="679768" y="4716203"/>
            <a:ext cx="5438140" cy="4467447"/>
          </a:xfrm>
          <a:solidFill>
            <a:srgbClr val="FFFFFF"/>
          </a:solidFill>
          <a:ln>
            <a:solidFill>
              <a:srgbClr val="000000"/>
            </a:solidFill>
          </a:ln>
        </p:spPr>
        <p:txBody>
          <a:bodyPr/>
          <a:lstStyle/>
          <a:p>
            <a:endParaRPr lang="es-E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915988" y="744538"/>
            <a:ext cx="4965700" cy="3724275"/>
          </a:xfrm>
          <a:solidFill>
            <a:srgbClr val="FFFFFF"/>
          </a:solidFill>
          <a:ln/>
        </p:spPr>
      </p:sp>
      <p:sp>
        <p:nvSpPr>
          <p:cNvPr id="139267" name="Rectangle 3"/>
          <p:cNvSpPr>
            <a:spLocks noGrp="1" noChangeArrowheads="1"/>
          </p:cNvSpPr>
          <p:nvPr>
            <p:ph type="body" idx="1"/>
          </p:nvPr>
        </p:nvSpPr>
        <p:spPr>
          <a:xfrm>
            <a:off x="679768" y="4716203"/>
            <a:ext cx="5438140" cy="4467447"/>
          </a:xfrm>
          <a:solidFill>
            <a:srgbClr val="FFFFFF"/>
          </a:solidFill>
          <a:ln>
            <a:solidFill>
              <a:srgbClr val="000000"/>
            </a:solidFill>
          </a:ln>
        </p:spPr>
        <p:txBody>
          <a:bodyPr/>
          <a:lstStyle/>
          <a:p>
            <a:endParaRPr lang="es-E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915988" y="744538"/>
            <a:ext cx="4965700" cy="3724275"/>
          </a:xfrm>
          <a:solidFill>
            <a:srgbClr val="FFFFFF"/>
          </a:solidFill>
          <a:ln/>
        </p:spPr>
      </p:sp>
      <p:sp>
        <p:nvSpPr>
          <p:cNvPr id="141315" name="Rectangle 3"/>
          <p:cNvSpPr>
            <a:spLocks noGrp="1" noChangeArrowheads="1"/>
          </p:cNvSpPr>
          <p:nvPr>
            <p:ph type="body" idx="1"/>
          </p:nvPr>
        </p:nvSpPr>
        <p:spPr>
          <a:xfrm>
            <a:off x="679768" y="4716203"/>
            <a:ext cx="5438140" cy="4467447"/>
          </a:xfrm>
          <a:solidFill>
            <a:srgbClr val="FFFFFF"/>
          </a:solidFill>
          <a:ln>
            <a:solidFill>
              <a:srgbClr val="000000"/>
            </a:solidFill>
          </a:ln>
        </p:spPr>
        <p:txBody>
          <a:bodyPr/>
          <a:lstStyle/>
          <a:p>
            <a:endParaRPr lang="es-E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917575" y="744538"/>
            <a:ext cx="4962525" cy="3722687"/>
          </a:xfrm>
          <a:ln/>
        </p:spPr>
      </p:sp>
      <p:sp>
        <p:nvSpPr>
          <p:cNvPr id="86019" name="Rectangle 3"/>
          <p:cNvSpPr>
            <a:spLocks noGrp="1" noChangeArrowheads="1"/>
          </p:cNvSpPr>
          <p:nvPr>
            <p:ph type="body" idx="1"/>
          </p:nvPr>
        </p:nvSpPr>
        <p:spPr>
          <a:xfrm>
            <a:off x="679768" y="4716203"/>
            <a:ext cx="5438140" cy="44674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rPr>
              <a:t>We shall begin this lecture by looking at the kinds of sources that, typically, cause difficulties to the authorities through getting lost or forgotten</a:t>
            </a:r>
          </a:p>
          <a:p>
            <a:r>
              <a:rPr lang="en-GB" altLang="en-US" smtClean="0">
                <a:latin typeface="Arial" pitchFamily="34" charset="0"/>
              </a:rPr>
              <a:t>We then go on to speak about the rationale for characterizing disused sealed sources</a:t>
            </a:r>
          </a:p>
          <a:p>
            <a:r>
              <a:rPr lang="en-GB" altLang="en-US" smtClean="0">
                <a:latin typeface="Arial" pitchFamily="34" charset="0"/>
              </a:rPr>
              <a:t>Then we cover the IAEA code of conduct and finally we consider methods of disposal</a:t>
            </a:r>
            <a:r>
              <a:rPr lang="en-GB" altLang="en-US" smtClean="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915988" y="744538"/>
            <a:ext cx="4965700" cy="3724275"/>
          </a:xfrm>
          <a:solidFill>
            <a:srgbClr val="FFFFFF"/>
          </a:solidFill>
          <a:ln/>
        </p:spPr>
      </p:sp>
      <p:sp>
        <p:nvSpPr>
          <p:cNvPr id="142339" name="Rectangle 3"/>
          <p:cNvSpPr>
            <a:spLocks noGrp="1" noChangeArrowheads="1"/>
          </p:cNvSpPr>
          <p:nvPr>
            <p:ph type="body" idx="1"/>
          </p:nvPr>
        </p:nvSpPr>
        <p:spPr>
          <a:xfrm>
            <a:off x="679768" y="4716203"/>
            <a:ext cx="5438140" cy="4467447"/>
          </a:xfrm>
          <a:solidFill>
            <a:srgbClr val="FFFFFF"/>
          </a:solidFill>
          <a:ln>
            <a:solidFill>
              <a:srgbClr val="000000"/>
            </a:solidFill>
          </a:ln>
        </p:spPr>
        <p:txBody>
          <a:bodyPr/>
          <a:lstStyle/>
          <a:p>
            <a:endParaRPr lang="es-E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917575" y="744538"/>
            <a:ext cx="4962525" cy="3722687"/>
          </a:xfrm>
          <a:ln/>
        </p:spPr>
      </p:sp>
      <p:sp>
        <p:nvSpPr>
          <p:cNvPr id="144387" name="Rectangle 3"/>
          <p:cNvSpPr>
            <a:spLocks noGrp="1" noChangeArrowheads="1"/>
          </p:cNvSpPr>
          <p:nvPr>
            <p:ph type="body" idx="1"/>
          </p:nvPr>
        </p:nvSpPr>
        <p:spPr>
          <a:xfrm>
            <a:off x="679768" y="4716203"/>
            <a:ext cx="5438140" cy="44674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rPr>
              <a:t>So, to conclude, D values - the radionuclide-specific activity reference levels developed for emergency planning – are is a helpful indicator when considering the day to day safety of sealed radioactive sources. But note that this does not remove the necessity for detailed safety assessments for storage, repository operations and so on</a:t>
            </a:r>
          </a:p>
          <a:p>
            <a:r>
              <a:rPr lang="en-GB" altLang="en-US" smtClean="0">
                <a:latin typeface="Arial" pitchFamily="34" charset="0"/>
              </a:rPr>
              <a:t>For transport of sealed sources, the transport regulations (A1 and A2 tables) should be used</a:t>
            </a:r>
          </a:p>
          <a:p>
            <a:r>
              <a:rPr lang="en-GB" altLang="en-US" smtClean="0">
                <a:latin typeface="Arial" pitchFamily="34" charset="0"/>
              </a:rPr>
              <a:t>And for post-closure safety considerations, different issues need to be taken into account. Specifically half-life, mobility and ingrowth are key factors that may determine what style of disposal is needed </a:t>
            </a:r>
          </a:p>
          <a:p>
            <a:pPr eaLnBrk="1" hangingPunct="1">
              <a:spcBef>
                <a:spcPct val="50000"/>
              </a:spcBef>
            </a:pPr>
            <a:endParaRPr lang="en-GB"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a:t>
            </a:r>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44</a:t>
            </a:fld>
            <a:endParaRPr lang="en-GB" dirty="0"/>
          </a:p>
        </p:txBody>
      </p:sp>
    </p:spTree>
    <p:extLst>
      <p:ext uri="{BB962C8B-B14F-4D97-AF65-F5344CB8AC3E}">
        <p14:creationId xmlns:p14="http://schemas.microsoft.com/office/powerpoint/2010/main" val="244916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17575" y="744538"/>
            <a:ext cx="4962525" cy="3722687"/>
          </a:xfrm>
          <a:ln/>
        </p:spPr>
      </p:sp>
      <p:sp>
        <p:nvSpPr>
          <p:cNvPr id="90115" name="Rectangle 3"/>
          <p:cNvSpPr>
            <a:spLocks noGrp="1" noChangeArrowheads="1"/>
          </p:cNvSpPr>
          <p:nvPr>
            <p:ph type="body" idx="1"/>
          </p:nvPr>
        </p:nvSpPr>
        <p:spPr>
          <a:xfrm>
            <a:off x="679768" y="4716203"/>
            <a:ext cx="5438140" cy="44674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15000"/>
              </a:spcBef>
            </a:pPr>
            <a:r>
              <a:rPr lang="en-US" altLang="en-US" smtClean="0">
                <a:latin typeface="Arial" pitchFamily="34" charset="0"/>
              </a:rPr>
              <a:t>This slide shows some typical sealed sources in their working shields. The one at bottom left is the type of device used for non-destructive testing ie radiography of welded components. The device enables one of the coiled tubes to be attached so that the source can be routed along the tube to the desired location. This can be done with the operator standing in a safe position.</a:t>
            </a:r>
          </a:p>
          <a:p>
            <a:pPr>
              <a:spcBef>
                <a:spcPct val="15000"/>
              </a:spcBef>
            </a:pPr>
            <a:r>
              <a:rPr lang="en-US" altLang="en-US" sz="1000" smtClean="0">
                <a:solidFill>
                  <a:schemeClr val="tx2"/>
                </a:solidFill>
              </a:rPr>
              <a:t>In the case of sealed sources, shielding is usually an integral part of the original storage and/or transport package. The dimensions and type of shielding depend on the activity and the radionuclides to be shipped.</a:t>
            </a:r>
            <a:endParaRPr lang="en-GB"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AB33930E-F597-472A-AD3E-5EAA0A9693F5}" type="slidenum">
              <a:rPr lang="en-GB" altLang="en-US" sz="1200" smtClean="0">
                <a:latin typeface="Arial" pitchFamily="34" charset="0"/>
                <a:cs typeface="Arial" pitchFamily="34" charset="0"/>
              </a:rPr>
              <a:pPr eaLnBrk="1" hangingPunct="1">
                <a:spcBef>
                  <a:spcPct val="0"/>
                </a:spcBef>
              </a:pPr>
              <a:t>6</a:t>
            </a:fld>
            <a:endParaRPr lang="en-GB" altLang="en-US" sz="1200" smtClean="0">
              <a:latin typeface="Arial" pitchFamily="34" charset="0"/>
              <a:cs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itchFamily="34" charset="0"/>
                <a:cs typeface="Arial" pitchFamily="34" charset="0"/>
              </a:rPr>
              <a:t>AGAT and Gammacell 220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265709B0-091A-43DF-B9F0-B12B457EDC20}" type="slidenum">
              <a:rPr lang="en-GB" altLang="en-US" sz="1200" smtClean="0">
                <a:latin typeface="Arial" pitchFamily="34" charset="0"/>
                <a:cs typeface="Arial" pitchFamily="34" charset="0"/>
              </a:rPr>
              <a:pPr eaLnBrk="1" hangingPunct="1">
                <a:spcBef>
                  <a:spcPct val="0"/>
                </a:spcBef>
              </a:pPr>
              <a:t>8</a:t>
            </a:fld>
            <a:endParaRPr lang="en-GB" altLang="en-US" sz="1200" smtClean="0">
              <a:latin typeface="Arial" pitchFamily="34" charset="0"/>
              <a:cs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latin typeface="Arial" pitchFamily="34" charset="0"/>
                <a:cs typeface="Arial" pitchFamily="34" charset="0"/>
              </a:rPr>
              <a:t>Borehole - BOSS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a:ln/>
        </p:spPr>
      </p:sp>
      <p:sp>
        <p:nvSpPr>
          <p:cNvPr id="1228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While disused sealed sources are usually a small fraction of the volume of radioactive waste generated by a particular operator, they may dominate the activity content of the waste arisings. It should be noted that, although the radiation output of teletherapy sources and other large sources may have fallen below useful levels, the potential for injury from such sources remains substantial. It should be noted in particular that </a:t>
            </a:r>
            <a:r>
              <a:rPr lang="en-US" altLang="en-US" baseline="30000" smtClean="0"/>
              <a:t>137</a:t>
            </a:r>
            <a:r>
              <a:rPr lang="en-US" altLang="en-US" smtClean="0"/>
              <a:t>Cs teletherapy sources normally contain caesium compounds in dispersible form and represent a severe hazard should their primary containment be breached.</a:t>
            </a:r>
          </a:p>
          <a:p>
            <a:r>
              <a:rPr lang="en-US" altLang="en-US" smtClean="0"/>
              <a:t>The most important consideration in the management of sealed sources, once they are no longer useful, is the maintenance of continuity of control. The operator and the regulatory body should make provision to maintain and periodically review the status of control of such devices and material.</a:t>
            </a:r>
            <a:endParaRPr lang="es-ES" altLang="en-US" smtClean="0"/>
          </a:p>
          <a:p>
            <a:endParaRPr lang="es-ES" altLang="en-US" smtClean="0"/>
          </a:p>
          <a:p>
            <a:endParaRPr lang="es-ES" altLang="en-US" smtClean="0"/>
          </a:p>
        </p:txBody>
      </p:sp>
      <p:sp>
        <p:nvSpPr>
          <p:cNvPr id="12288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DA461582-3E0E-43F0-AEDA-3DB012B4CA62}" type="slidenum">
              <a:rPr lang="en-GB" altLang="en-US" sz="1200" smtClean="0"/>
              <a:pPr eaLnBrk="1" hangingPunct="1">
                <a:spcBef>
                  <a:spcPct val="0"/>
                </a:spcBef>
              </a:pPr>
              <a:t>11</a:t>
            </a:fld>
            <a:endParaRPr lang="en-GB"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a:normAutofit fontScale="92500" lnSpcReduction="10000"/>
          </a:bodyPr>
          <a:lstStyle/>
          <a:p>
            <a:pPr>
              <a:defRPr/>
            </a:pPr>
            <a:r>
              <a:rPr lang="en-US" dirty="0" smtClean="0"/>
              <a:t>The most sustainable option for managing disused sealed sources is to recycle them for further use. If this is not possible, the preferred management option for disused sealed sources and always for spent sources is the return of the source to its supplier. This option is not always available for many old sources; however, as the original supplier may not be known or may no longer exist. </a:t>
            </a:r>
            <a:r>
              <a:rPr lang="en-US" sz="1000" dirty="0" smtClean="0">
                <a:solidFill>
                  <a:schemeClr val="tx2"/>
                </a:solidFill>
              </a:rPr>
              <a:t>This is particularly important for high activity sources from which regulatory control cannot be removed until after many years of decay storage or for sources containing long lived </a:t>
            </a:r>
            <a:r>
              <a:rPr lang="en-US" sz="1000" dirty="0" err="1" smtClean="0">
                <a:solidFill>
                  <a:schemeClr val="tx2"/>
                </a:solidFill>
              </a:rPr>
              <a:t>radionuclides</a:t>
            </a:r>
            <a:r>
              <a:rPr lang="en-US" sz="1000" dirty="0" smtClean="0">
                <a:solidFill>
                  <a:schemeClr val="tx2"/>
                </a:solidFill>
              </a:rPr>
              <a:t>.</a:t>
            </a:r>
          </a:p>
          <a:p>
            <a:pPr>
              <a:defRPr/>
            </a:pPr>
            <a:r>
              <a:rPr lang="en-US" dirty="0" smtClean="0"/>
              <a:t>Recycling and reuse can involve the following activities:</a:t>
            </a:r>
            <a:endParaRPr lang="es-ES" dirty="0" smtClean="0"/>
          </a:p>
          <a:p>
            <a:pPr>
              <a:defRPr/>
            </a:pPr>
            <a:r>
              <a:rPr lang="en-US" dirty="0" smtClean="0"/>
              <a:t>(a) Reuse of sealed sources by the owner or a new owner with appropriate legal provisions;</a:t>
            </a:r>
            <a:endParaRPr lang="es-ES" dirty="0" smtClean="0"/>
          </a:p>
          <a:p>
            <a:pPr>
              <a:defRPr/>
            </a:pPr>
            <a:r>
              <a:rPr lang="en-US" dirty="0" smtClean="0"/>
              <a:t>(b) Recycling of sealed sources by the manufacturer;</a:t>
            </a:r>
            <a:endParaRPr lang="es-ES" dirty="0" smtClean="0"/>
          </a:p>
          <a:p>
            <a:pPr>
              <a:defRPr/>
            </a:pPr>
            <a:r>
              <a:rPr lang="en-US" dirty="0" smtClean="0"/>
              <a:t>(c) Decontamination and/or reuse of material such as equipment and protective clothing;</a:t>
            </a:r>
            <a:endParaRPr lang="es-ES" dirty="0" smtClean="0"/>
          </a:p>
          <a:p>
            <a:pPr>
              <a:defRPr/>
            </a:pPr>
            <a:r>
              <a:rPr lang="en-US" dirty="0" smtClean="0"/>
              <a:t>(d) Recycling and reuse of material that fulfils the conditions for the removal of control from material as defined by the regulatory body.</a:t>
            </a:r>
            <a:endParaRPr lang="es-ES" dirty="0" smtClean="0"/>
          </a:p>
          <a:p>
            <a:pPr>
              <a:defRPr/>
            </a:pPr>
            <a:endParaRPr lang="es-ES" dirty="0"/>
          </a:p>
        </p:txBody>
      </p:sp>
      <p:sp>
        <p:nvSpPr>
          <p:cNvPr id="1239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C248ED22-96F7-4B04-AE5A-099A8A3BC329}" type="slidenum">
              <a:rPr lang="en-GB" altLang="en-US" sz="1200" smtClean="0"/>
              <a:pPr eaLnBrk="1" hangingPunct="1">
                <a:spcBef>
                  <a:spcPct val="0"/>
                </a:spcBef>
              </a:pPr>
              <a:t>12</a:t>
            </a:fld>
            <a:endParaRPr lang="en-GB"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a:ln/>
        </p:spPr>
      </p:sp>
      <p:sp>
        <p:nvSpPr>
          <p:cNvPr id="124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While spent or disused sealed sources may be a small fraction in terms of the volume of the radioactive waste generated by a particular operator, they may dominate in terms of the activity content of the radioactive waste generated. It is essential to note that, although the radiation output of teletherapy sources and other large disused sources of radiation may have fallen below useful levels for their initial purposes, the potential for radiation induced injury from such sources remains substantial. It should be noted that 137Cs teletherapy sources may contain caesium compounds in a dispersible form and that these can represent a very significant hazard if their primary containment is breached.</a:t>
            </a:r>
            <a:endParaRPr lang="es-ES" altLang="en-US" smtClean="0"/>
          </a:p>
        </p:txBody>
      </p:sp>
      <p:sp>
        <p:nvSpPr>
          <p:cNvPr id="1249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329B2D2A-DF95-45BF-B531-37C9173A0681}" type="slidenum">
              <a:rPr lang="en-GB" altLang="en-US" sz="1200" smtClean="0"/>
              <a:pPr eaLnBrk="1" hangingPunct="1">
                <a:spcBef>
                  <a:spcPct val="0"/>
                </a:spcBef>
              </a:pPr>
              <a:t>14</a:t>
            </a:fld>
            <a:endParaRPr lang="en-GB"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Marcador de imagen de diapositiva"/>
          <p:cNvSpPr>
            <a:spLocks noGrp="1" noRot="1" noChangeAspect="1" noTextEdit="1"/>
          </p:cNvSpPr>
          <p:nvPr>
            <p:ph type="sldImg"/>
          </p:nvPr>
        </p:nvSpPr>
        <p:spPr>
          <a:ln/>
        </p:spPr>
      </p:sp>
      <p:sp>
        <p:nvSpPr>
          <p:cNvPr id="1218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While disused sealed sources are usually a small fraction of the volume of radioactive waste generated by a particular operator, they may dominate the activity content of the waste arisings. It should be noted that, although the radiation output of teletherapy sources and other large sources may have fallen below useful levels, the potential for injury from such sources remains substantial. It should be noted in particular that </a:t>
            </a:r>
            <a:r>
              <a:rPr lang="en-US" altLang="en-US" baseline="30000" smtClean="0"/>
              <a:t>137</a:t>
            </a:r>
            <a:r>
              <a:rPr lang="en-US" altLang="en-US" smtClean="0"/>
              <a:t>Cs teletherapy sources normally contain caesium compounds in dispersible form and represent a severe hazard should their primary containment be breached.</a:t>
            </a:r>
            <a:endParaRPr lang="es-ES" altLang="en-US" smtClean="0"/>
          </a:p>
          <a:p>
            <a:endParaRPr lang="es-ES" altLang="en-US" smtClean="0"/>
          </a:p>
        </p:txBody>
      </p:sp>
      <p:sp>
        <p:nvSpPr>
          <p:cNvPr id="1218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600">
                <a:solidFill>
                  <a:schemeClr val="tx1"/>
                </a:solidFill>
                <a:latin typeface="Times New Roman" pitchFamily="18" charset="0"/>
              </a:defRPr>
            </a:lvl1pPr>
            <a:lvl2pPr marL="742950" indent="-285750" eaLnBrk="0" hangingPunct="0">
              <a:spcBef>
                <a:spcPct val="30000"/>
              </a:spcBef>
              <a:defRPr sz="1600">
                <a:solidFill>
                  <a:schemeClr val="tx1"/>
                </a:solidFill>
                <a:latin typeface="Times New Roman" pitchFamily="18" charset="0"/>
              </a:defRPr>
            </a:lvl2pPr>
            <a:lvl3pPr marL="1143000" indent="-228600" eaLnBrk="0" hangingPunct="0">
              <a:spcBef>
                <a:spcPct val="30000"/>
              </a:spcBef>
              <a:defRPr sz="1600">
                <a:solidFill>
                  <a:schemeClr val="tx1"/>
                </a:solidFill>
                <a:latin typeface="Times New Roman" pitchFamily="18" charset="0"/>
              </a:defRPr>
            </a:lvl3pPr>
            <a:lvl4pPr marL="1600200" indent="-228600" eaLnBrk="0" hangingPunct="0">
              <a:spcBef>
                <a:spcPct val="30000"/>
              </a:spcBef>
              <a:defRPr sz="1600">
                <a:solidFill>
                  <a:schemeClr val="tx1"/>
                </a:solidFill>
                <a:latin typeface="Times New Roman" pitchFamily="18" charset="0"/>
              </a:defRPr>
            </a:lvl4pPr>
            <a:lvl5pPr marL="2057400" indent="-228600" eaLnBrk="0" hangingPunct="0">
              <a:spcBef>
                <a:spcPct val="30000"/>
              </a:spcBef>
              <a:defRPr sz="1600">
                <a:solidFill>
                  <a:schemeClr val="tx1"/>
                </a:solidFill>
                <a:latin typeface="Times New Roman" pitchFamily="18" charset="0"/>
              </a:defRPr>
            </a:lvl5pPr>
            <a:lvl6pPr marL="2514600" indent="-228600" eaLnBrk="0" fontAlgn="base" hangingPunct="0">
              <a:spcBef>
                <a:spcPct val="30000"/>
              </a:spcBef>
              <a:spcAft>
                <a:spcPct val="0"/>
              </a:spcAft>
              <a:defRPr sz="1600">
                <a:solidFill>
                  <a:schemeClr val="tx1"/>
                </a:solidFill>
                <a:latin typeface="Times New Roman" pitchFamily="18" charset="0"/>
              </a:defRPr>
            </a:lvl6pPr>
            <a:lvl7pPr marL="2971800" indent="-228600" eaLnBrk="0" fontAlgn="base" hangingPunct="0">
              <a:spcBef>
                <a:spcPct val="30000"/>
              </a:spcBef>
              <a:spcAft>
                <a:spcPct val="0"/>
              </a:spcAft>
              <a:defRPr sz="1600">
                <a:solidFill>
                  <a:schemeClr val="tx1"/>
                </a:solidFill>
                <a:latin typeface="Times New Roman" pitchFamily="18" charset="0"/>
              </a:defRPr>
            </a:lvl7pPr>
            <a:lvl8pPr marL="3429000" indent="-228600" eaLnBrk="0" fontAlgn="base" hangingPunct="0">
              <a:spcBef>
                <a:spcPct val="30000"/>
              </a:spcBef>
              <a:spcAft>
                <a:spcPct val="0"/>
              </a:spcAft>
              <a:defRPr sz="1600">
                <a:solidFill>
                  <a:schemeClr val="tx1"/>
                </a:solidFill>
                <a:latin typeface="Times New Roman" pitchFamily="18" charset="0"/>
              </a:defRPr>
            </a:lvl8pPr>
            <a:lvl9pPr marL="3886200" indent="-228600" eaLnBrk="0" fontAlgn="base" hangingPunct="0">
              <a:spcBef>
                <a:spcPct val="30000"/>
              </a:spcBef>
              <a:spcAft>
                <a:spcPct val="0"/>
              </a:spcAft>
              <a:defRPr sz="1600">
                <a:solidFill>
                  <a:schemeClr val="tx1"/>
                </a:solidFill>
                <a:latin typeface="Times New Roman" pitchFamily="18" charset="0"/>
              </a:defRPr>
            </a:lvl9pPr>
          </a:lstStyle>
          <a:p>
            <a:pPr eaLnBrk="1" hangingPunct="1">
              <a:spcBef>
                <a:spcPct val="0"/>
              </a:spcBef>
            </a:pPr>
            <a:fld id="{633B454E-C534-437C-8EC7-A82023BF9D3E}" type="slidenum">
              <a:rPr lang="en-GB" altLang="en-US" sz="1200" smtClean="0"/>
              <a:pPr eaLnBrk="1" hangingPunct="1">
                <a:spcBef>
                  <a:spcPct val="0"/>
                </a:spcBef>
              </a:pPr>
              <a:t>15</a:t>
            </a:fld>
            <a:endParaRPr lang="en-GB"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23527" y="1772816"/>
            <a:ext cx="8568953" cy="1080120"/>
          </a:xfrm>
        </p:spPr>
        <p:txBody>
          <a:bodyPr/>
          <a:lstStyle>
            <a:lvl1pPr algn="l">
              <a:defRPr>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23527" y="3573016"/>
            <a:ext cx="8568953" cy="1608584"/>
          </a:xfrm>
        </p:spPr>
        <p:txBody>
          <a:bodyPr>
            <a:normAutofit/>
          </a:bodyPr>
          <a:lstStyle>
            <a:lvl1pPr marL="0" indent="0" algn="l">
              <a:buNone/>
              <a:defRPr sz="28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528" y="174778"/>
            <a:ext cx="2508796" cy="805950"/>
          </a:xfrm>
          <a:prstGeom prst="rect">
            <a:avLst/>
          </a:prstGeom>
        </p:spPr>
      </p:pic>
    </p:spTree>
    <p:extLst>
      <p:ext uri="{BB962C8B-B14F-4D97-AF65-F5344CB8AC3E}">
        <p14:creationId xmlns:p14="http://schemas.microsoft.com/office/powerpoint/2010/main" val="31789343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solidFill>
              </a:defRPr>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1124743"/>
            <a:ext cx="54864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67719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smtClean="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34856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GB"/>
          </a:p>
        </p:txBody>
      </p:sp>
      <p:sp>
        <p:nvSpPr>
          <p:cNvPr id="3" name="Rectangle 9"/>
          <p:cNvSpPr>
            <a:spLocks noGrp="1" noChangeArrowheads="1"/>
          </p:cNvSpPr>
          <p:nvPr>
            <p:ph type="sldNum" sz="quarter" idx="11"/>
          </p:nvPr>
        </p:nvSpPr>
        <p:spPr>
          <a:ln/>
        </p:spPr>
        <p:txBody>
          <a:bodyPr/>
          <a:lstStyle>
            <a:lvl1pPr>
              <a:defRPr/>
            </a:lvl1pPr>
          </a:lstStyle>
          <a:p>
            <a:pPr>
              <a:defRPr/>
            </a:pPr>
            <a:fld id="{B03ABE25-A70A-4155-9641-145F4E831319}" type="slidenum">
              <a:rPr lang="en-GB"/>
              <a:pPr>
                <a:defRPr/>
              </a:pPr>
              <a:t>‹#›</a:t>
            </a:fld>
            <a:endParaRPr lang="en-GB"/>
          </a:p>
        </p:txBody>
      </p:sp>
    </p:spTree>
    <p:extLst>
      <p:ext uri="{BB962C8B-B14F-4D97-AF65-F5344CB8AC3E}">
        <p14:creationId xmlns:p14="http://schemas.microsoft.com/office/powerpoint/2010/main" val="725916123"/>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9892027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p:spPr>
      </p:pic>
      <p:sp>
        <p:nvSpPr>
          <p:cNvPr id="4" name="Title 1"/>
          <p:cNvSpPr>
            <a:spLocks noGrp="1"/>
          </p:cNvSpPr>
          <p:nvPr>
            <p:ph type="ctrTitle"/>
          </p:nvPr>
        </p:nvSpPr>
        <p:spPr>
          <a:xfrm>
            <a:off x="323527" y="1772816"/>
            <a:ext cx="8568953" cy="1080120"/>
          </a:xfrm>
        </p:spPr>
        <p:txBody>
          <a:bodyPr/>
          <a:lstStyle>
            <a:lvl1pPr algn="l">
              <a:defRPr>
                <a:solidFill>
                  <a:schemeClr val="tx2"/>
                </a:solidFill>
              </a:defRPr>
            </a:lvl1pPr>
          </a:lstStyle>
          <a:p>
            <a:r>
              <a:rPr lang="en-US" smtClean="0"/>
              <a:t>Click to edit Master title style</a:t>
            </a:r>
            <a:endParaRPr lang="en-GB" dirty="0"/>
          </a:p>
        </p:txBody>
      </p:sp>
      <p:sp>
        <p:nvSpPr>
          <p:cNvPr id="5" name="Subtitle 2"/>
          <p:cNvSpPr>
            <a:spLocks noGrp="1"/>
          </p:cNvSpPr>
          <p:nvPr>
            <p:ph type="subTitle" idx="1"/>
          </p:nvPr>
        </p:nvSpPr>
        <p:spPr>
          <a:xfrm>
            <a:off x="323527" y="3573016"/>
            <a:ext cx="8568953" cy="1608584"/>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696" y="174778"/>
            <a:ext cx="2500459" cy="805950"/>
          </a:xfrm>
          <a:prstGeom prst="rect">
            <a:avLst/>
          </a:prstGeom>
        </p:spPr>
      </p:pic>
    </p:spTree>
    <p:extLst>
      <p:ext uri="{BB962C8B-B14F-4D97-AF65-F5344CB8AC3E}">
        <p14:creationId xmlns:p14="http://schemas.microsoft.com/office/powerpoint/2010/main" val="20918032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7291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68225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6" name="Date Placeholder 15"/>
          <p:cNvSpPr>
            <a:spLocks noGrp="1"/>
          </p:cNvSpPr>
          <p:nvPr>
            <p:ph type="dt" sz="half" idx="10"/>
          </p:nvPr>
        </p:nvSpPr>
        <p:spPr/>
        <p:txBody>
          <a:bodyPr/>
          <a:lstStyle/>
          <a:p>
            <a:endParaRPr lang="en-US" dirty="0"/>
          </a:p>
        </p:txBody>
      </p:sp>
      <p:sp>
        <p:nvSpPr>
          <p:cNvPr id="17" name="Footer Placeholder 16"/>
          <p:cNvSpPr>
            <a:spLocks noGrp="1"/>
          </p:cNvSpPr>
          <p:nvPr>
            <p:ph type="ftr" sz="quarter" idx="11"/>
          </p:nvPr>
        </p:nvSpPr>
        <p:spPr/>
        <p:txBody>
          <a:bodyPr/>
          <a:lstStyle/>
          <a:p>
            <a:endParaRPr lang="en-US" dirty="0"/>
          </a:p>
        </p:txBody>
      </p:sp>
      <p:sp>
        <p:nvSpPr>
          <p:cNvPr id="18" name="Slide Number Placeholder 17"/>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833714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19218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07150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p:nvSpPr>
        <p:spPr>
          <a:xfrm flipH="1" flipV="1">
            <a:off x="0" y="5301208"/>
            <a:ext cx="6372200" cy="1556792"/>
          </a:xfrm>
          <a:prstGeom prst="rect">
            <a:avLst/>
          </a:prstGeom>
          <a:gradFill flip="none" rotWithShape="1">
            <a:gsLst>
              <a:gs pos="48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0" y="0"/>
            <a:ext cx="9143999" cy="2132856"/>
          </a:xfrm>
          <a:prstGeom prst="rect">
            <a:avLst/>
          </a:prstGeom>
          <a:gradFill flip="none" rotWithShape="1">
            <a:gsLst>
              <a:gs pos="56000">
                <a:schemeClr val="bg1"/>
              </a:gs>
              <a:gs pos="0">
                <a:schemeClr val="accent6"/>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5"/>
          <p:cNvSpPr>
            <a:spLocks noGrp="1" noChangeArrowheads="1"/>
          </p:cNvSpPr>
          <p:nvPr>
            <p:ph type="dt" sz="half" idx="2"/>
          </p:nvPr>
        </p:nvSpPr>
        <p:spPr bwMode="white">
          <a:xfrm>
            <a:off x="7524328" y="6482725"/>
            <a:ext cx="93546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4" y="6482725"/>
            <a:ext cx="1616025"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8" y="648272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dirty="0"/>
          </a:p>
        </p:txBody>
      </p:sp>
      <p:sp>
        <p:nvSpPr>
          <p:cNvPr id="2" name="Title Placeholder 1"/>
          <p:cNvSpPr>
            <a:spLocks noGrp="1"/>
          </p:cNvSpPr>
          <p:nvPr>
            <p:ph type="title"/>
          </p:nvPr>
        </p:nvSpPr>
        <p:spPr>
          <a:xfrm>
            <a:off x="251520" y="116632"/>
            <a:ext cx="6120680" cy="86409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251520" y="1268760"/>
            <a:ext cx="8712968" cy="485740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64288" y="135562"/>
            <a:ext cx="1758648" cy="564966"/>
          </a:xfrm>
          <a:prstGeom prst="rect">
            <a:avLst/>
          </a:prstGeom>
        </p:spPr>
      </p:pic>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timing>
    <p:tnLst>
      <p:par>
        <p:cTn id="1" dur="indefinite" restart="never" nodeType="tmRoot"/>
      </p:par>
    </p:tnLst>
  </p:timing>
  <p:hf hdr="0" ftr="0" dt="0"/>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3.jpg"/><Relationship Id="rId5" Type="http://schemas.openxmlformats.org/officeDocument/2006/relationships/image" Target="../media/image52.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51519" y="1268760"/>
            <a:ext cx="8568953" cy="1224136"/>
          </a:xfrm>
        </p:spPr>
        <p:txBody>
          <a:bodyPr>
            <a:normAutofit fontScale="90000"/>
          </a:bodyPr>
          <a:lstStyle/>
          <a:p>
            <a:pPr>
              <a:spcBef>
                <a:spcPts val="0"/>
              </a:spcBef>
            </a:pPr>
            <a:r>
              <a:rPr lang="en-US" sz="2000" b="0" dirty="0"/>
              <a:t>Sustaining Cradle-to-Grave Control of Radioactive Sources (</a:t>
            </a:r>
            <a:r>
              <a:rPr lang="en-GB" sz="2000" b="0" dirty="0"/>
              <a:t>INT-9182)</a:t>
            </a:r>
            <a:r>
              <a:rPr lang="en-US" sz="2000" b="0" dirty="0"/>
              <a:t/>
            </a:r>
            <a:br>
              <a:rPr lang="en-US" sz="2000" b="0" dirty="0"/>
            </a:br>
            <a:r>
              <a:rPr lang="en-US" sz="2000" b="0" dirty="0">
                <a:solidFill>
                  <a:srgbClr val="FFFF00"/>
                </a:solidFill>
              </a:rPr>
              <a:t>Meeting on the development, revision and implementation of the safety case and safety assessment</a:t>
            </a:r>
            <a:r>
              <a:rPr lang="en-US" sz="2000" b="0" dirty="0"/>
              <a:t/>
            </a:r>
            <a:br>
              <a:rPr lang="en-US" sz="2000" b="0" dirty="0"/>
            </a:br>
            <a:r>
              <a:rPr lang="en-US" sz="2000" b="0" dirty="0"/>
              <a:t>Indonesia, 15 – 19 May 2017</a:t>
            </a:r>
          </a:p>
        </p:txBody>
      </p:sp>
      <p:sp>
        <p:nvSpPr>
          <p:cNvPr id="4" name="Subtitle 3"/>
          <p:cNvSpPr>
            <a:spLocks noGrp="1"/>
          </p:cNvSpPr>
          <p:nvPr>
            <p:ph type="subTitle" idx="1"/>
          </p:nvPr>
        </p:nvSpPr>
        <p:spPr>
          <a:xfrm>
            <a:off x="323527" y="4628728"/>
            <a:ext cx="8568953" cy="1608584"/>
          </a:xfrm>
        </p:spPr>
        <p:txBody>
          <a:bodyPr>
            <a:normAutofit/>
          </a:bodyPr>
          <a:lstStyle/>
          <a:p>
            <a:pPr>
              <a:spcBef>
                <a:spcPts val="0"/>
              </a:spcBef>
            </a:pPr>
            <a:r>
              <a:rPr lang="en-GB" sz="2000" dirty="0" smtClean="0"/>
              <a:t>Radioactive Waste and Spent Fuel Management Unit</a:t>
            </a:r>
          </a:p>
          <a:p>
            <a:pPr>
              <a:spcBef>
                <a:spcPts val="0"/>
              </a:spcBef>
            </a:pPr>
            <a:r>
              <a:rPr lang="en-GB" sz="2000" dirty="0" smtClean="0"/>
              <a:t>Waste and Environmental Safety Section (WES),</a:t>
            </a:r>
          </a:p>
          <a:p>
            <a:pPr>
              <a:spcBef>
                <a:spcPts val="0"/>
              </a:spcBef>
            </a:pPr>
            <a:r>
              <a:rPr lang="en-GB" sz="2000" dirty="0" smtClean="0"/>
              <a:t>Division of Radiation Transport and Waste Safety (NSRW)</a:t>
            </a:r>
          </a:p>
          <a:p>
            <a:pPr>
              <a:spcBef>
                <a:spcPts val="0"/>
              </a:spcBef>
            </a:pPr>
            <a:r>
              <a:rPr lang="en-GB" sz="2000" dirty="0" smtClean="0"/>
              <a:t>Department of Nuclear Safety and Security</a:t>
            </a:r>
            <a:endParaRPr lang="en-GB" sz="2000" dirty="0"/>
          </a:p>
        </p:txBody>
      </p:sp>
      <p:sp>
        <p:nvSpPr>
          <p:cNvPr id="5" name="Title 2"/>
          <p:cNvSpPr txBox="1">
            <a:spLocks/>
          </p:cNvSpPr>
          <p:nvPr/>
        </p:nvSpPr>
        <p:spPr>
          <a:xfrm>
            <a:off x="1115616" y="2852936"/>
            <a:ext cx="7704857" cy="13681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bg1"/>
                </a:solidFill>
                <a:latin typeface="Arial "/>
                <a:ea typeface="+mj-ea"/>
                <a:cs typeface="+mj-cs"/>
              </a:defRPr>
            </a:lvl1pPr>
          </a:lstStyle>
          <a:p>
            <a:pPr>
              <a:spcBef>
                <a:spcPts val="0"/>
              </a:spcBef>
            </a:pPr>
            <a:r>
              <a:rPr lang="en-US" sz="2800" i="1" dirty="0" smtClean="0"/>
              <a:t>Background and Definitions </a:t>
            </a:r>
          </a:p>
          <a:p>
            <a:pPr>
              <a:spcBef>
                <a:spcPts val="0"/>
              </a:spcBef>
            </a:pPr>
            <a:r>
              <a:rPr lang="en-US" sz="2800" i="1" dirty="0" smtClean="0"/>
              <a:t>Management options for DSRS</a:t>
            </a:r>
            <a:endParaRPr lang="en-US" sz="2800" i="1" dirty="0"/>
          </a:p>
        </p:txBody>
      </p:sp>
    </p:spTree>
    <p:extLst>
      <p:ext uri="{BB962C8B-B14F-4D97-AF65-F5344CB8AC3E}">
        <p14:creationId xmlns:p14="http://schemas.microsoft.com/office/powerpoint/2010/main" val="3827987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smtClean="0"/>
              <a:t>	Safe </a:t>
            </a:r>
            <a:r>
              <a:rPr lang="en-US" altLang="en-US" sz="3200" dirty="0"/>
              <a:t>management of DSRS</a:t>
            </a:r>
            <a:endParaRPr lang="es-ES" altLang="en-US" sz="3200" dirty="0" smtClean="0"/>
          </a:p>
        </p:txBody>
      </p:sp>
      <p:sp>
        <p:nvSpPr>
          <p:cNvPr id="3" name="2 Marcador de contenido"/>
          <p:cNvSpPr>
            <a:spLocks noGrp="1"/>
          </p:cNvSpPr>
          <p:nvPr>
            <p:ph idx="1"/>
          </p:nvPr>
        </p:nvSpPr>
        <p:spPr>
          <a:xfrm>
            <a:off x="274638" y="1233488"/>
            <a:ext cx="8593137" cy="5254625"/>
          </a:xfrm>
        </p:spPr>
        <p:txBody>
          <a:bodyPr>
            <a:normAutofit/>
          </a:bodyPr>
          <a:lstStyle/>
          <a:p>
            <a:pPr marL="0" indent="0">
              <a:spcBef>
                <a:spcPts val="600"/>
              </a:spcBef>
              <a:buFontTx/>
              <a:buNone/>
              <a:defRPr/>
            </a:pPr>
            <a:r>
              <a:rPr lang="en-US" sz="2400" dirty="0" smtClean="0">
                <a:solidFill>
                  <a:schemeClr val="tx1"/>
                </a:solidFill>
              </a:rPr>
              <a:t>The following aspects should be considered in respect of the safe management of spent and disused sealed sources:</a:t>
            </a:r>
          </a:p>
          <a:p>
            <a:pPr marL="714375" indent="-714375">
              <a:spcBef>
                <a:spcPts val="600"/>
              </a:spcBef>
              <a:buFontTx/>
              <a:buNone/>
              <a:tabLst>
                <a:tab pos="714375" algn="l"/>
              </a:tabLst>
              <a:defRPr/>
            </a:pPr>
            <a:r>
              <a:rPr lang="en-US" sz="2000" dirty="0" smtClean="0">
                <a:solidFill>
                  <a:schemeClr val="tx1"/>
                </a:solidFill>
              </a:rPr>
              <a:t>(a) 	The further authorized use of the disused source by some other authorized organization</a:t>
            </a:r>
            <a:endParaRPr lang="es-ES" sz="2000" dirty="0" smtClean="0">
              <a:solidFill>
                <a:schemeClr val="tx1"/>
              </a:solidFill>
            </a:endParaRPr>
          </a:p>
          <a:p>
            <a:pPr marL="714375" indent="-714375">
              <a:spcBef>
                <a:spcPts val="600"/>
              </a:spcBef>
              <a:buFontTx/>
              <a:buNone/>
              <a:tabLst>
                <a:tab pos="714375" algn="l"/>
              </a:tabLst>
              <a:defRPr/>
            </a:pPr>
            <a:r>
              <a:rPr lang="en-US" sz="2000" dirty="0" smtClean="0">
                <a:solidFill>
                  <a:schemeClr val="tx1"/>
                </a:solidFill>
              </a:rPr>
              <a:t>(b) 	Return of the source to the supplier</a:t>
            </a:r>
            <a:endParaRPr lang="es-ES" sz="2000" dirty="0" smtClean="0">
              <a:solidFill>
                <a:schemeClr val="tx1"/>
              </a:solidFill>
            </a:endParaRPr>
          </a:p>
          <a:p>
            <a:pPr marL="714375" indent="-714375">
              <a:spcBef>
                <a:spcPts val="600"/>
              </a:spcBef>
              <a:buFontTx/>
              <a:buNone/>
              <a:tabLst>
                <a:tab pos="714375" algn="l"/>
              </a:tabLst>
              <a:defRPr/>
            </a:pPr>
            <a:r>
              <a:rPr lang="en-US" sz="2000" dirty="0" smtClean="0">
                <a:solidFill>
                  <a:schemeClr val="tx1"/>
                </a:solidFill>
              </a:rPr>
              <a:t>(c) 	Temporary storage in its original shielding (for example for radionuclides with half-lives of less than 100 days)</a:t>
            </a:r>
            <a:endParaRPr lang="es-ES" sz="2000" dirty="0" smtClean="0">
              <a:solidFill>
                <a:schemeClr val="tx1"/>
              </a:solidFill>
            </a:endParaRPr>
          </a:p>
          <a:p>
            <a:pPr marL="714375" indent="-714375">
              <a:spcBef>
                <a:spcPts val="600"/>
              </a:spcBef>
              <a:buFontTx/>
              <a:buNone/>
              <a:tabLst>
                <a:tab pos="714375" algn="l"/>
              </a:tabLst>
              <a:defRPr/>
            </a:pPr>
            <a:r>
              <a:rPr lang="en-US" sz="2000" dirty="0" smtClean="0">
                <a:solidFill>
                  <a:schemeClr val="tx1"/>
                </a:solidFill>
              </a:rPr>
              <a:t>(d) 	Conditioning (for example </a:t>
            </a:r>
            <a:r>
              <a:rPr lang="en-US" sz="2000" dirty="0" err="1" smtClean="0">
                <a:solidFill>
                  <a:schemeClr val="tx1"/>
                </a:solidFill>
              </a:rPr>
              <a:t>overpacking</a:t>
            </a:r>
            <a:r>
              <a:rPr lang="en-US" sz="2000" dirty="0" smtClean="0">
                <a:solidFill>
                  <a:schemeClr val="tx1"/>
                </a:solidFill>
              </a:rPr>
              <a:t>)</a:t>
            </a:r>
            <a:endParaRPr lang="es-ES" sz="2000" dirty="0" smtClean="0">
              <a:solidFill>
                <a:schemeClr val="tx1"/>
              </a:solidFill>
            </a:endParaRPr>
          </a:p>
          <a:p>
            <a:pPr marL="714375" indent="-714375">
              <a:spcBef>
                <a:spcPts val="600"/>
              </a:spcBef>
              <a:buFontTx/>
              <a:buNone/>
              <a:tabLst>
                <a:tab pos="714375" algn="l"/>
              </a:tabLst>
              <a:defRPr/>
            </a:pPr>
            <a:r>
              <a:rPr lang="en-US" sz="2000" dirty="0" smtClean="0">
                <a:solidFill>
                  <a:schemeClr val="tx1"/>
                </a:solidFill>
              </a:rPr>
              <a:t>(e) 	Interim storage in a dedicated storage facility</a:t>
            </a:r>
            <a:endParaRPr lang="es-ES" sz="2000" dirty="0" smtClean="0">
              <a:solidFill>
                <a:schemeClr val="tx1"/>
              </a:solidFill>
            </a:endParaRPr>
          </a:p>
          <a:p>
            <a:pPr marL="714375" indent="-714375">
              <a:spcBef>
                <a:spcPts val="600"/>
              </a:spcBef>
              <a:buFontTx/>
              <a:buNone/>
              <a:tabLst>
                <a:tab pos="714375" algn="l"/>
              </a:tabLst>
              <a:defRPr/>
            </a:pPr>
            <a:r>
              <a:rPr lang="en-US" sz="2000" dirty="0" smtClean="0">
                <a:solidFill>
                  <a:schemeClr val="tx1"/>
                </a:solidFill>
              </a:rPr>
              <a:t>(f) 	Disposal</a:t>
            </a:r>
            <a:endParaRPr lang="es-ES" sz="2000" dirty="0">
              <a:solidFill>
                <a:schemeClr val="tx1"/>
              </a:solidFill>
            </a:endParaRPr>
          </a:p>
        </p:txBody>
      </p:sp>
      <p:sp>
        <p:nvSpPr>
          <p:cNvPr id="4" name="3 Marcador de número de diapositiva"/>
          <p:cNvSpPr>
            <a:spLocks noGrp="1"/>
          </p:cNvSpPr>
          <p:nvPr>
            <p:ph type="sldNum" sz="quarter" idx="11"/>
          </p:nvPr>
        </p:nvSpPr>
        <p:spPr/>
        <p:txBody>
          <a:bodyPr/>
          <a:lstStyle/>
          <a:p>
            <a:pPr>
              <a:defRPr/>
            </a:pPr>
            <a:fld id="{68A96298-F781-4B71-9FDD-7DB4ED819266}" type="slidenum">
              <a:rPr lang="en-GB" smtClean="0"/>
              <a:pPr>
                <a:defRPr/>
              </a:pPr>
              <a:t>10</a:t>
            </a:fld>
            <a:endParaRPr lang="en-GB"/>
          </a:p>
        </p:txBody>
      </p:sp>
    </p:spTree>
    <p:extLst>
      <p:ext uri="{BB962C8B-B14F-4D97-AF65-F5344CB8AC3E}">
        <p14:creationId xmlns:p14="http://schemas.microsoft.com/office/powerpoint/2010/main" val="1256548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a:t>	</a:t>
            </a:r>
            <a:r>
              <a:rPr lang="en-US" altLang="en-US" sz="3200" dirty="0" smtClean="0"/>
              <a:t>Safe management of DSRS</a:t>
            </a:r>
            <a:endParaRPr lang="es-ES" altLang="en-US" sz="3200" dirty="0" smtClean="0"/>
          </a:p>
        </p:txBody>
      </p:sp>
      <p:sp>
        <p:nvSpPr>
          <p:cNvPr id="3" name="2 Marcador de contenido"/>
          <p:cNvSpPr>
            <a:spLocks noGrp="1"/>
          </p:cNvSpPr>
          <p:nvPr>
            <p:ph idx="1"/>
          </p:nvPr>
        </p:nvSpPr>
        <p:spPr>
          <a:xfrm>
            <a:off x="260350" y="1320800"/>
            <a:ext cx="8593138" cy="4572000"/>
          </a:xfrm>
        </p:spPr>
        <p:txBody>
          <a:bodyPr>
            <a:normAutofit/>
          </a:bodyPr>
          <a:lstStyle/>
          <a:p>
            <a:pPr>
              <a:defRPr/>
            </a:pPr>
            <a:r>
              <a:rPr lang="en-US" sz="2400" dirty="0" smtClean="0">
                <a:solidFill>
                  <a:schemeClr val="tx2">
                    <a:lumMod val="75000"/>
                  </a:schemeClr>
                </a:solidFill>
              </a:rPr>
              <a:t>The most important consideration in the management of sealed sources, once they are no longer useful, is the maintenance of continuity of control </a:t>
            </a:r>
          </a:p>
          <a:p>
            <a:pPr>
              <a:defRPr/>
            </a:pPr>
            <a:endParaRPr lang="en-US" sz="2400" dirty="0" smtClean="0">
              <a:solidFill>
                <a:schemeClr val="tx2">
                  <a:lumMod val="75000"/>
                </a:schemeClr>
              </a:solidFill>
            </a:endParaRPr>
          </a:p>
          <a:p>
            <a:pPr>
              <a:defRPr/>
            </a:pPr>
            <a:r>
              <a:rPr lang="en-US" sz="2400" dirty="0" smtClean="0">
                <a:solidFill>
                  <a:schemeClr val="tx2">
                    <a:lumMod val="75000"/>
                  </a:schemeClr>
                </a:solidFill>
              </a:rPr>
              <a:t>The operator and the regulatory body should make provision to maintain and periodically review the status of control of such devices and material</a:t>
            </a:r>
            <a:endParaRPr lang="es-ES" sz="2400" dirty="0" smtClean="0">
              <a:solidFill>
                <a:schemeClr val="tx2">
                  <a:lumMod val="75000"/>
                </a:schemeClr>
              </a:solidFill>
            </a:endParaRPr>
          </a:p>
        </p:txBody>
      </p:sp>
      <p:sp>
        <p:nvSpPr>
          <p:cNvPr id="4" name="3 Marcador de número de diapositiva"/>
          <p:cNvSpPr>
            <a:spLocks noGrp="1"/>
          </p:cNvSpPr>
          <p:nvPr>
            <p:ph type="sldNum" sz="quarter" idx="11"/>
          </p:nvPr>
        </p:nvSpPr>
        <p:spPr/>
        <p:txBody>
          <a:bodyPr/>
          <a:lstStyle/>
          <a:p>
            <a:pPr>
              <a:defRPr/>
            </a:pPr>
            <a:fld id="{1764BC7D-4E91-49BE-A4C3-D4AC7B7C6E30}" type="slidenum">
              <a:rPr lang="en-GB" smtClean="0"/>
              <a:pPr>
                <a:defRPr/>
              </a:pPr>
              <a:t>11</a:t>
            </a:fld>
            <a:endParaRPr lang="en-GB"/>
          </a:p>
        </p:txBody>
      </p:sp>
    </p:spTree>
    <p:extLst>
      <p:ext uri="{BB962C8B-B14F-4D97-AF65-F5344CB8AC3E}">
        <p14:creationId xmlns:p14="http://schemas.microsoft.com/office/powerpoint/2010/main" val="2001945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smtClean="0"/>
              <a:t>	Safe </a:t>
            </a:r>
            <a:r>
              <a:rPr lang="en-US" altLang="en-US" sz="3200" dirty="0"/>
              <a:t>management of DSRS</a:t>
            </a:r>
            <a:endParaRPr lang="es-ES" altLang="en-US" sz="3200" dirty="0" smtClean="0"/>
          </a:p>
        </p:txBody>
      </p:sp>
      <p:sp>
        <p:nvSpPr>
          <p:cNvPr id="3" name="2 Marcador de contenido"/>
          <p:cNvSpPr>
            <a:spLocks noGrp="1"/>
          </p:cNvSpPr>
          <p:nvPr>
            <p:ph idx="1"/>
          </p:nvPr>
        </p:nvSpPr>
        <p:spPr>
          <a:xfrm>
            <a:off x="274638" y="1204913"/>
            <a:ext cx="8593137" cy="4891087"/>
          </a:xfrm>
        </p:spPr>
        <p:txBody>
          <a:bodyPr>
            <a:normAutofit/>
          </a:bodyPr>
          <a:lstStyle/>
          <a:p>
            <a:pPr>
              <a:defRPr/>
            </a:pPr>
            <a:r>
              <a:rPr lang="en-US" sz="2400" dirty="0" smtClean="0">
                <a:solidFill>
                  <a:schemeClr val="tx1"/>
                </a:solidFill>
              </a:rPr>
              <a:t>Wherever possible, when purchasing sealed sources, contractual arrangements should allow the return of sources to the manufacturer or predetermined waste manager following use</a:t>
            </a:r>
          </a:p>
          <a:p>
            <a:pPr>
              <a:defRPr/>
            </a:pPr>
            <a:endParaRPr lang="en-US" sz="2400" dirty="0" smtClean="0">
              <a:solidFill>
                <a:schemeClr val="tx1"/>
              </a:solidFill>
            </a:endParaRPr>
          </a:p>
          <a:p>
            <a:pPr>
              <a:defRPr/>
            </a:pPr>
            <a:r>
              <a:rPr lang="en-US" sz="2400" dirty="0" smtClean="0">
                <a:solidFill>
                  <a:schemeClr val="tx1"/>
                </a:solidFill>
              </a:rPr>
              <a:t>Recycling and reuse can involve the following activities:</a:t>
            </a:r>
            <a:endParaRPr lang="es-ES" sz="2400" dirty="0" smtClean="0">
              <a:solidFill>
                <a:schemeClr val="tx1"/>
              </a:solidFill>
            </a:endParaRPr>
          </a:p>
          <a:p>
            <a:pPr lvl="1">
              <a:buFont typeface="Wingdings" panose="05000000000000000000" pitchFamily="2" charset="2"/>
              <a:buChar char="Ø"/>
              <a:defRPr/>
            </a:pPr>
            <a:r>
              <a:rPr lang="en-US" sz="2000" dirty="0" smtClean="0">
                <a:solidFill>
                  <a:schemeClr val="tx1"/>
                </a:solidFill>
              </a:rPr>
              <a:t>Reuse of sealed sources by the owner or a new owner</a:t>
            </a:r>
            <a:endParaRPr lang="es-ES" sz="2000" dirty="0" smtClean="0">
              <a:solidFill>
                <a:schemeClr val="tx1"/>
              </a:solidFill>
            </a:endParaRPr>
          </a:p>
          <a:p>
            <a:pPr lvl="1">
              <a:buFont typeface="Wingdings" panose="05000000000000000000" pitchFamily="2" charset="2"/>
              <a:buChar char="Ø"/>
              <a:defRPr/>
            </a:pPr>
            <a:r>
              <a:rPr lang="en-US" sz="2000" dirty="0" smtClean="0">
                <a:solidFill>
                  <a:schemeClr val="tx1"/>
                </a:solidFill>
              </a:rPr>
              <a:t>Recycling of sealed sources by the manufacturer</a:t>
            </a:r>
            <a:endParaRPr lang="es-ES" sz="2000" dirty="0" smtClean="0">
              <a:solidFill>
                <a:schemeClr val="tx1"/>
              </a:solidFill>
            </a:endParaRPr>
          </a:p>
          <a:p>
            <a:pPr lvl="1">
              <a:buFont typeface="Wingdings" panose="05000000000000000000" pitchFamily="2" charset="2"/>
              <a:buChar char="Ø"/>
              <a:defRPr/>
            </a:pPr>
            <a:r>
              <a:rPr lang="en-US" sz="2000" dirty="0" smtClean="0">
                <a:solidFill>
                  <a:schemeClr val="tx1"/>
                </a:solidFill>
              </a:rPr>
              <a:t>Decontamination and/or reuse of material</a:t>
            </a:r>
            <a:endParaRPr lang="es-ES" sz="2000" dirty="0" smtClean="0">
              <a:solidFill>
                <a:schemeClr val="tx1"/>
              </a:solidFill>
            </a:endParaRPr>
          </a:p>
          <a:p>
            <a:pPr lvl="1">
              <a:buFont typeface="Wingdings" panose="05000000000000000000" pitchFamily="2" charset="2"/>
              <a:buChar char="Ø"/>
              <a:defRPr/>
            </a:pPr>
            <a:r>
              <a:rPr lang="en-US" sz="2000" dirty="0" smtClean="0">
                <a:solidFill>
                  <a:schemeClr val="tx1"/>
                </a:solidFill>
              </a:rPr>
              <a:t>Recycling and reuse of material that fulfils the conditions for the removal of regulatory control</a:t>
            </a:r>
            <a:endParaRPr lang="es-ES" sz="2000" dirty="0" smtClean="0">
              <a:solidFill>
                <a:schemeClr val="tx1"/>
              </a:solidFill>
            </a:endParaRPr>
          </a:p>
          <a:p>
            <a:pPr>
              <a:defRPr/>
            </a:pPr>
            <a:endParaRPr lang="es-ES" sz="2000" dirty="0">
              <a:solidFill>
                <a:schemeClr val="tx1"/>
              </a:solidFill>
            </a:endParaRPr>
          </a:p>
        </p:txBody>
      </p:sp>
      <p:sp>
        <p:nvSpPr>
          <p:cNvPr id="4" name="3 Marcador de número de diapositiva"/>
          <p:cNvSpPr>
            <a:spLocks noGrp="1"/>
          </p:cNvSpPr>
          <p:nvPr>
            <p:ph type="sldNum" sz="quarter" idx="11"/>
          </p:nvPr>
        </p:nvSpPr>
        <p:spPr/>
        <p:txBody>
          <a:bodyPr/>
          <a:lstStyle/>
          <a:p>
            <a:pPr>
              <a:defRPr/>
            </a:pPr>
            <a:fld id="{8D9E3571-07D2-4EB8-BFD0-E5E0A2619BC3}" type="slidenum">
              <a:rPr lang="en-GB" smtClean="0"/>
              <a:pPr>
                <a:defRPr/>
              </a:pPr>
              <a:t>12</a:t>
            </a:fld>
            <a:endParaRPr lang="en-GB"/>
          </a:p>
        </p:txBody>
      </p:sp>
    </p:spTree>
    <p:extLst>
      <p:ext uri="{BB962C8B-B14F-4D97-AF65-F5344CB8AC3E}">
        <p14:creationId xmlns:p14="http://schemas.microsoft.com/office/powerpoint/2010/main" val="261347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528" y="193675"/>
            <a:ext cx="8134672" cy="746125"/>
          </a:xfrm>
        </p:spPr>
        <p:txBody>
          <a:bodyPr>
            <a:normAutofit fontScale="90000"/>
          </a:bodyPr>
          <a:lstStyle/>
          <a:p>
            <a:pPr>
              <a:defRPr/>
            </a:pPr>
            <a:r>
              <a:rPr lang="hu-HU" sz="3200" i="1" dirty="0" smtClean="0"/>
              <a:t/>
            </a:r>
            <a:br>
              <a:rPr lang="hu-HU" sz="3200" i="1" dirty="0" smtClean="0"/>
            </a:br>
            <a:r>
              <a:rPr lang="en-CA" sz="3200" dirty="0" smtClean="0"/>
              <a:t>Return to supplier</a:t>
            </a:r>
            <a:br>
              <a:rPr lang="en-CA" sz="3200" dirty="0" smtClean="0"/>
            </a:br>
            <a:endParaRPr lang="hu-HU" dirty="0" smtClean="0"/>
          </a:p>
        </p:txBody>
      </p:sp>
      <p:sp>
        <p:nvSpPr>
          <p:cNvPr id="45059" name="Rectangle 3"/>
          <p:cNvSpPr>
            <a:spLocks noGrp="1" noChangeArrowheads="1"/>
          </p:cNvSpPr>
          <p:nvPr>
            <p:ph type="body" idx="1"/>
          </p:nvPr>
        </p:nvSpPr>
        <p:spPr>
          <a:xfrm>
            <a:off x="304800" y="1068388"/>
            <a:ext cx="8610600" cy="5256212"/>
          </a:xfrm>
        </p:spPr>
        <p:txBody>
          <a:bodyPr>
            <a:normAutofit/>
          </a:bodyPr>
          <a:lstStyle/>
          <a:p>
            <a:pPr algn="just">
              <a:spcBef>
                <a:spcPts val="600"/>
              </a:spcBef>
            </a:pPr>
            <a:r>
              <a:rPr lang="en-US" altLang="en-US" sz="2000" dirty="0" smtClean="0">
                <a:solidFill>
                  <a:schemeClr val="tx1"/>
                </a:solidFill>
              </a:rPr>
              <a:t>Return of </a:t>
            </a:r>
            <a:r>
              <a:rPr lang="hu-HU" altLang="en-US" sz="2000" dirty="0" smtClean="0">
                <a:solidFill>
                  <a:schemeClr val="tx1"/>
                </a:solidFill>
              </a:rPr>
              <a:t>D</a:t>
            </a:r>
            <a:r>
              <a:rPr lang="en-US" altLang="en-US" sz="2000" dirty="0" smtClean="0">
                <a:solidFill>
                  <a:schemeClr val="tx1"/>
                </a:solidFill>
              </a:rPr>
              <a:t>SRS to the supplier is often the best option and is strongly recommended by the </a:t>
            </a:r>
            <a:r>
              <a:rPr lang="hu-HU" altLang="en-US" sz="2000" dirty="0" smtClean="0">
                <a:solidFill>
                  <a:schemeClr val="tx1"/>
                </a:solidFill>
              </a:rPr>
              <a:t>IAEA</a:t>
            </a:r>
            <a:endParaRPr lang="en-GB" altLang="en-US" sz="2000" dirty="0" smtClean="0">
              <a:solidFill>
                <a:schemeClr val="tx1"/>
              </a:solidFill>
            </a:endParaRPr>
          </a:p>
          <a:p>
            <a:pPr marL="0" indent="0" algn="just">
              <a:spcBef>
                <a:spcPts val="600"/>
              </a:spcBef>
              <a:buNone/>
            </a:pPr>
            <a:r>
              <a:rPr lang="en-US" altLang="en-US" sz="2000" dirty="0" smtClean="0">
                <a:solidFill>
                  <a:schemeClr val="tx1"/>
                </a:solidFill>
              </a:rPr>
              <a:t> </a:t>
            </a:r>
          </a:p>
          <a:p>
            <a:pPr algn="just">
              <a:spcBef>
                <a:spcPts val="600"/>
              </a:spcBef>
            </a:pPr>
            <a:r>
              <a:rPr lang="en-US" altLang="en-US" sz="2000" dirty="0" smtClean="0">
                <a:solidFill>
                  <a:schemeClr val="tx1"/>
                </a:solidFill>
              </a:rPr>
              <a:t>Most </a:t>
            </a:r>
            <a:r>
              <a:rPr lang="en-US" altLang="en-US" sz="2000" b="1" dirty="0" smtClean="0">
                <a:solidFill>
                  <a:schemeClr val="tx1"/>
                </a:solidFill>
              </a:rPr>
              <a:t>new contracts </a:t>
            </a:r>
            <a:r>
              <a:rPr lang="en-US" altLang="en-US" sz="2000" dirty="0" smtClean="0">
                <a:solidFill>
                  <a:schemeClr val="tx1"/>
                </a:solidFill>
              </a:rPr>
              <a:t>for purchase of sources contain a clause for the return of the sources once they are spent </a:t>
            </a:r>
          </a:p>
          <a:p>
            <a:pPr algn="just">
              <a:spcBef>
                <a:spcPts val="600"/>
              </a:spcBef>
            </a:pPr>
            <a:endParaRPr lang="en-US" altLang="en-US" sz="2000" dirty="0" smtClean="0">
              <a:solidFill>
                <a:schemeClr val="tx1"/>
              </a:solidFill>
            </a:endParaRPr>
          </a:p>
          <a:p>
            <a:pPr algn="just">
              <a:spcBef>
                <a:spcPts val="600"/>
              </a:spcBef>
            </a:pPr>
            <a:r>
              <a:rPr lang="en-US" altLang="en-US" sz="2000" dirty="0" smtClean="0">
                <a:solidFill>
                  <a:schemeClr val="tx1"/>
                </a:solidFill>
              </a:rPr>
              <a:t>This method is however not available for many old sources as the original supplier is unknown or no longer exists </a:t>
            </a:r>
          </a:p>
          <a:p>
            <a:pPr algn="just">
              <a:spcBef>
                <a:spcPts val="600"/>
              </a:spcBef>
            </a:pPr>
            <a:endParaRPr lang="en-US" altLang="en-US" sz="2000" dirty="0" smtClean="0">
              <a:solidFill>
                <a:schemeClr val="tx1"/>
              </a:solidFill>
            </a:endParaRPr>
          </a:p>
          <a:p>
            <a:pPr algn="just">
              <a:spcBef>
                <a:spcPts val="600"/>
              </a:spcBef>
            </a:pPr>
            <a:r>
              <a:rPr lang="en-US" altLang="en-US" sz="2000" dirty="0" smtClean="0">
                <a:solidFill>
                  <a:schemeClr val="tx1"/>
                </a:solidFill>
              </a:rPr>
              <a:t>Also, lack of money has in some cases hindered the return of SRS as the cost of packaging and transport can be considerable</a:t>
            </a:r>
            <a:endParaRPr lang="en-US" altLang="en-US" sz="2000" dirty="0">
              <a:solidFill>
                <a:schemeClr val="tx1"/>
              </a:solidFill>
            </a:endParaRPr>
          </a:p>
          <a:p>
            <a:pPr marL="0" indent="0" algn="just">
              <a:spcBef>
                <a:spcPts val="600"/>
              </a:spcBef>
              <a:buNone/>
            </a:pPr>
            <a:r>
              <a:rPr lang="en-ZA" altLang="en-US" sz="2000" b="1" dirty="0" smtClean="0">
                <a:solidFill>
                  <a:schemeClr val="tx1"/>
                </a:solidFill>
              </a:rPr>
              <a:t>	Expensive – from US$ 100 000 upwards!</a:t>
            </a:r>
            <a:endParaRPr lang="en-US" altLang="en-US" sz="2000" dirty="0" smtClean="0">
              <a:solidFill>
                <a:schemeClr val="tx1"/>
              </a:solidFill>
            </a:endParaRPr>
          </a:p>
        </p:txBody>
      </p:sp>
    </p:spTree>
    <p:extLst>
      <p:ext uri="{BB962C8B-B14F-4D97-AF65-F5344CB8AC3E}">
        <p14:creationId xmlns:p14="http://schemas.microsoft.com/office/powerpoint/2010/main" val="1505258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smtClean="0"/>
              <a:t>	Safe </a:t>
            </a:r>
            <a:r>
              <a:rPr lang="en-US" altLang="en-US" sz="3200" dirty="0"/>
              <a:t>management of DSRS</a:t>
            </a:r>
            <a:endParaRPr lang="es-ES" altLang="en-US" sz="3200" dirty="0" smtClean="0"/>
          </a:p>
        </p:txBody>
      </p:sp>
      <p:sp>
        <p:nvSpPr>
          <p:cNvPr id="36867" name="2 Marcador de contenido"/>
          <p:cNvSpPr>
            <a:spLocks noGrp="1"/>
          </p:cNvSpPr>
          <p:nvPr>
            <p:ph idx="1"/>
          </p:nvPr>
        </p:nvSpPr>
        <p:spPr>
          <a:xfrm>
            <a:off x="274638" y="1524000"/>
            <a:ext cx="5414962" cy="4572000"/>
          </a:xfrm>
        </p:spPr>
        <p:txBody>
          <a:bodyPr/>
          <a:lstStyle/>
          <a:p>
            <a:pPr marL="231775" indent="-231775">
              <a:defRPr/>
            </a:pPr>
            <a:r>
              <a:rPr lang="en-US" sz="2400" dirty="0" smtClean="0">
                <a:solidFill>
                  <a:schemeClr val="tx1"/>
                </a:solidFill>
              </a:rPr>
              <a:t>Once the disused sealed source is declared radioactive waste, its safe management should comply with the safety requirements for the management of radioactive waste</a:t>
            </a:r>
          </a:p>
          <a:p>
            <a:pPr marL="231775" indent="-231775">
              <a:defRPr/>
            </a:pPr>
            <a:endParaRPr lang="en-US" sz="2400" dirty="0" smtClean="0">
              <a:solidFill>
                <a:schemeClr val="tx1"/>
              </a:solidFill>
            </a:endParaRPr>
          </a:p>
          <a:p>
            <a:pPr marL="231775" indent="-231775">
              <a:defRPr/>
            </a:pPr>
            <a:r>
              <a:rPr lang="en-US" sz="2400" dirty="0" smtClean="0">
                <a:solidFill>
                  <a:schemeClr val="tx1"/>
                </a:solidFill>
              </a:rPr>
              <a:t>Safety related details of the history of disused sealed sources, considered as waste, should be included in the inventory</a:t>
            </a:r>
            <a:endParaRPr lang="es-ES" sz="2400" dirty="0" smtClean="0">
              <a:solidFill>
                <a:schemeClr val="tx1"/>
              </a:solidFill>
            </a:endParaRPr>
          </a:p>
        </p:txBody>
      </p:sp>
      <p:sp>
        <p:nvSpPr>
          <p:cNvPr id="4" name="3 Marcador de número de diapositiva"/>
          <p:cNvSpPr>
            <a:spLocks noGrp="1"/>
          </p:cNvSpPr>
          <p:nvPr>
            <p:ph type="sldNum" sz="quarter" idx="11"/>
          </p:nvPr>
        </p:nvSpPr>
        <p:spPr/>
        <p:txBody>
          <a:bodyPr/>
          <a:lstStyle/>
          <a:p>
            <a:pPr>
              <a:defRPr/>
            </a:pPr>
            <a:fld id="{CBF92591-27D8-4FF3-A220-A167F3D26B3B}" type="slidenum">
              <a:rPr lang="en-GB" smtClean="0"/>
              <a:pPr>
                <a:defRPr/>
              </a:pPr>
              <a:t>14</a:t>
            </a:fld>
            <a:endParaRPr lang="en-GB"/>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575" y="1473200"/>
            <a:ext cx="3019425" cy="4529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15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smtClean="0"/>
              <a:t>	Safe </a:t>
            </a:r>
            <a:r>
              <a:rPr lang="en-US" altLang="en-US" sz="3200" dirty="0"/>
              <a:t>management of DSRS</a:t>
            </a:r>
            <a:endParaRPr lang="es-ES" altLang="en-US" sz="3200" dirty="0" smtClean="0"/>
          </a:p>
        </p:txBody>
      </p:sp>
      <p:sp>
        <p:nvSpPr>
          <p:cNvPr id="3" name="2 Marcador de contenido"/>
          <p:cNvSpPr>
            <a:spLocks noGrp="1"/>
          </p:cNvSpPr>
          <p:nvPr>
            <p:ph idx="1"/>
          </p:nvPr>
        </p:nvSpPr>
        <p:spPr>
          <a:xfrm>
            <a:off x="260350" y="1320800"/>
            <a:ext cx="8593138" cy="4775200"/>
          </a:xfrm>
        </p:spPr>
        <p:txBody>
          <a:bodyPr/>
          <a:lstStyle/>
          <a:p>
            <a:pPr>
              <a:spcBef>
                <a:spcPts val="600"/>
              </a:spcBef>
              <a:defRPr/>
            </a:pPr>
            <a:r>
              <a:rPr lang="en-US" sz="2400" dirty="0" smtClean="0">
                <a:solidFill>
                  <a:schemeClr val="tx1"/>
                </a:solidFill>
              </a:rPr>
              <a:t>Sealed sources are considered to be disused when:</a:t>
            </a:r>
          </a:p>
          <a:p>
            <a:pPr lvl="1">
              <a:spcBef>
                <a:spcPts val="600"/>
              </a:spcBef>
              <a:buFont typeface="Wingdings" panose="05000000000000000000" pitchFamily="2" charset="2"/>
              <a:buChar char="Ø"/>
              <a:defRPr/>
            </a:pPr>
            <a:r>
              <a:rPr lang="en-US" sz="2000" dirty="0" smtClean="0">
                <a:solidFill>
                  <a:schemeClr val="tx1"/>
                </a:solidFill>
              </a:rPr>
              <a:t>the practice is decided not to be continue,</a:t>
            </a:r>
          </a:p>
          <a:p>
            <a:pPr lvl="1">
              <a:spcBef>
                <a:spcPts val="600"/>
              </a:spcBef>
              <a:buFont typeface="Wingdings" panose="05000000000000000000" pitchFamily="2" charset="2"/>
              <a:buChar char="Ø"/>
              <a:defRPr/>
            </a:pPr>
            <a:r>
              <a:rPr lang="en-US" sz="2000" dirty="0" smtClean="0">
                <a:solidFill>
                  <a:schemeClr val="tx1"/>
                </a:solidFill>
              </a:rPr>
              <a:t>they have decayed to the extent that they are no longer useful for their original purpose, </a:t>
            </a:r>
          </a:p>
          <a:p>
            <a:pPr lvl="1">
              <a:spcBef>
                <a:spcPts val="600"/>
              </a:spcBef>
              <a:buFont typeface="Wingdings" panose="05000000000000000000" pitchFamily="2" charset="2"/>
              <a:buChar char="Ø"/>
              <a:defRPr/>
            </a:pPr>
            <a:r>
              <a:rPr lang="en-US" sz="2000" dirty="0" smtClean="0">
                <a:solidFill>
                  <a:schemeClr val="tx1"/>
                </a:solidFill>
              </a:rPr>
              <a:t>because the appliance in which they are housed has become outdated, or </a:t>
            </a:r>
          </a:p>
          <a:p>
            <a:pPr lvl="1">
              <a:spcBef>
                <a:spcPts val="600"/>
              </a:spcBef>
              <a:buFont typeface="Wingdings" panose="05000000000000000000" pitchFamily="2" charset="2"/>
              <a:buChar char="Ø"/>
              <a:defRPr/>
            </a:pPr>
            <a:r>
              <a:rPr lang="en-US" sz="2000" dirty="0" smtClean="0">
                <a:solidFill>
                  <a:schemeClr val="tx1"/>
                </a:solidFill>
              </a:rPr>
              <a:t>because routine tests have indicated that the source is leaking.</a:t>
            </a:r>
          </a:p>
          <a:p>
            <a:pPr>
              <a:spcBef>
                <a:spcPts val="600"/>
              </a:spcBef>
              <a:defRPr/>
            </a:pPr>
            <a:r>
              <a:rPr lang="en-US" sz="2400" dirty="0" smtClean="0">
                <a:solidFill>
                  <a:schemeClr val="tx1"/>
                </a:solidFill>
              </a:rPr>
              <a:t>Spent or disused sealed sources are not considered waste in certain States, but the safe management of such sources is still achieved by compliance with the requirements for radioactive waste</a:t>
            </a:r>
          </a:p>
        </p:txBody>
      </p:sp>
      <p:sp>
        <p:nvSpPr>
          <p:cNvPr id="4" name="3 Marcador de número de diapositiva"/>
          <p:cNvSpPr>
            <a:spLocks noGrp="1"/>
          </p:cNvSpPr>
          <p:nvPr>
            <p:ph type="sldNum" sz="quarter" idx="11"/>
          </p:nvPr>
        </p:nvSpPr>
        <p:spPr/>
        <p:txBody>
          <a:bodyPr/>
          <a:lstStyle/>
          <a:p>
            <a:pPr>
              <a:defRPr/>
            </a:pPr>
            <a:fld id="{272FF264-47C6-4CC2-83FF-FBC5EFC80083}" type="slidenum">
              <a:rPr lang="en-GB" smtClean="0"/>
              <a:pPr>
                <a:defRPr/>
              </a:pPr>
              <a:t>15</a:t>
            </a:fld>
            <a:endParaRPr lang="en-GB"/>
          </a:p>
        </p:txBody>
      </p:sp>
    </p:spTree>
    <p:extLst>
      <p:ext uri="{BB962C8B-B14F-4D97-AF65-F5344CB8AC3E}">
        <p14:creationId xmlns:p14="http://schemas.microsoft.com/office/powerpoint/2010/main" val="3408454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smtClean="0"/>
              <a:t>	Safe </a:t>
            </a:r>
            <a:r>
              <a:rPr lang="en-US" altLang="en-US" sz="3200" dirty="0"/>
              <a:t>management of DSRS</a:t>
            </a:r>
            <a:endParaRPr lang="es-ES" altLang="en-US" sz="3200" dirty="0" smtClean="0"/>
          </a:p>
        </p:txBody>
      </p:sp>
      <p:sp>
        <p:nvSpPr>
          <p:cNvPr id="51203" name="2 Marcador de contenido"/>
          <p:cNvSpPr>
            <a:spLocks noGrp="1"/>
          </p:cNvSpPr>
          <p:nvPr>
            <p:ph idx="1"/>
          </p:nvPr>
        </p:nvSpPr>
        <p:spPr>
          <a:xfrm>
            <a:off x="260350" y="1262063"/>
            <a:ext cx="8593138" cy="4572000"/>
          </a:xfrm>
        </p:spPr>
        <p:txBody>
          <a:bodyPr>
            <a:normAutofit/>
          </a:bodyPr>
          <a:lstStyle/>
          <a:p>
            <a:pPr>
              <a:spcBef>
                <a:spcPts val="600"/>
              </a:spcBef>
            </a:pPr>
            <a:r>
              <a:rPr lang="en-US" altLang="en-US" sz="2400" dirty="0" smtClean="0">
                <a:solidFill>
                  <a:schemeClr val="tx1"/>
                </a:solidFill>
              </a:rPr>
              <a:t>For spent and disused sealed sources with short half-lives, secure storage for decay may be the preferred option</a:t>
            </a:r>
            <a:endParaRPr lang="es-ES" altLang="en-US" sz="2400" dirty="0" smtClean="0">
              <a:solidFill>
                <a:schemeClr val="tx1"/>
              </a:solidFill>
            </a:endParaRPr>
          </a:p>
          <a:p>
            <a:pPr>
              <a:spcBef>
                <a:spcPts val="600"/>
              </a:spcBef>
            </a:pPr>
            <a:r>
              <a:rPr lang="en-US" altLang="en-US" sz="2400" dirty="0" smtClean="0">
                <a:solidFill>
                  <a:schemeClr val="tx1"/>
                </a:solidFill>
              </a:rPr>
              <a:t>All spent and disused sealed sources should be conditioned</a:t>
            </a:r>
            <a:endParaRPr lang="es-ES" altLang="en-US" sz="2400" dirty="0" smtClean="0">
              <a:solidFill>
                <a:schemeClr val="tx1"/>
              </a:solidFill>
            </a:endParaRPr>
          </a:p>
          <a:p>
            <a:pPr>
              <a:spcBef>
                <a:spcPts val="600"/>
              </a:spcBef>
            </a:pPr>
            <a:r>
              <a:rPr lang="en-US" altLang="en-US" sz="2400" dirty="0" smtClean="0">
                <a:solidFill>
                  <a:schemeClr val="tx1"/>
                </a:solidFill>
              </a:rPr>
              <a:t>Long lived sources are generally conditioned by means of encapsulation into welded steel capsules to facilitate future management</a:t>
            </a:r>
          </a:p>
          <a:p>
            <a:pPr>
              <a:spcBef>
                <a:spcPts val="600"/>
              </a:spcBef>
            </a:pPr>
            <a:r>
              <a:rPr lang="en-US" altLang="en-US" sz="2400" dirty="0" smtClean="0">
                <a:solidFill>
                  <a:schemeClr val="tx1"/>
                </a:solidFill>
              </a:rPr>
              <a:t>Conditioning methods should be approved by the regulatory body</a:t>
            </a:r>
            <a:endParaRPr lang="es-ES" altLang="en-US" dirty="0" smtClean="0">
              <a:solidFill>
                <a:schemeClr val="tx1"/>
              </a:solidFill>
            </a:endParaRPr>
          </a:p>
        </p:txBody>
      </p:sp>
      <p:sp>
        <p:nvSpPr>
          <p:cNvPr id="4" name="3 Marcador de número de diapositiva"/>
          <p:cNvSpPr>
            <a:spLocks noGrp="1"/>
          </p:cNvSpPr>
          <p:nvPr>
            <p:ph type="sldNum" sz="quarter" idx="11"/>
          </p:nvPr>
        </p:nvSpPr>
        <p:spPr/>
        <p:txBody>
          <a:bodyPr/>
          <a:lstStyle/>
          <a:p>
            <a:pPr>
              <a:defRPr/>
            </a:pPr>
            <a:fld id="{B4E8C097-589F-4D63-BEAB-92C8BC5F4111}" type="slidenum">
              <a:rPr lang="en-GB" smtClean="0"/>
              <a:pPr>
                <a:defRPr/>
              </a:pPr>
              <a:t>16</a:t>
            </a:fld>
            <a:endParaRPr lang="en-GB"/>
          </a:p>
        </p:txBody>
      </p:sp>
    </p:spTree>
    <p:extLst>
      <p:ext uri="{BB962C8B-B14F-4D97-AF65-F5344CB8AC3E}">
        <p14:creationId xmlns:p14="http://schemas.microsoft.com/office/powerpoint/2010/main" val="498192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smtClean="0"/>
              <a:t>	Safe </a:t>
            </a:r>
            <a:r>
              <a:rPr lang="en-US" altLang="en-US" sz="3200" dirty="0"/>
              <a:t>management of DSRS</a:t>
            </a:r>
            <a:endParaRPr lang="es-ES" altLang="en-US" sz="3200" dirty="0" smtClean="0"/>
          </a:p>
        </p:txBody>
      </p:sp>
      <p:sp>
        <p:nvSpPr>
          <p:cNvPr id="52227" name="2 Marcador de contenido"/>
          <p:cNvSpPr>
            <a:spLocks noGrp="1"/>
          </p:cNvSpPr>
          <p:nvPr>
            <p:ph idx="1"/>
          </p:nvPr>
        </p:nvSpPr>
        <p:spPr/>
        <p:txBody>
          <a:bodyPr/>
          <a:lstStyle/>
          <a:p>
            <a:r>
              <a:rPr lang="en-US" altLang="en-US" sz="2400" dirty="0" smtClean="0">
                <a:solidFill>
                  <a:schemeClr val="tx1"/>
                </a:solidFill>
              </a:rPr>
              <a:t>Where the operator does not have the expertise for the conditioning of spent and disused sealed sources or adequate storage facilities, arrangements should be made to transfer the sources to another licensed organization with proper and adequate facilities </a:t>
            </a:r>
          </a:p>
          <a:p>
            <a:endParaRPr lang="en-US" altLang="en-US" sz="2400" dirty="0" smtClean="0">
              <a:solidFill>
                <a:schemeClr val="tx1"/>
              </a:solidFill>
            </a:endParaRPr>
          </a:p>
          <a:p>
            <a:r>
              <a:rPr lang="en-US" altLang="en-US" sz="2400" dirty="0" smtClean="0">
                <a:solidFill>
                  <a:schemeClr val="tx1"/>
                </a:solidFill>
              </a:rPr>
              <a:t>Centralized facilities should be established for the safe long term storage of spent and disused sealed sources containing 226Ra, 241Am and other long lived radionuclides</a:t>
            </a:r>
            <a:endParaRPr lang="es-ES" altLang="en-US" sz="2400" dirty="0" smtClean="0">
              <a:solidFill>
                <a:schemeClr val="tx1"/>
              </a:solidFill>
            </a:endParaRPr>
          </a:p>
          <a:p>
            <a:endParaRPr lang="es-ES" altLang="en-US" dirty="0" smtClean="0">
              <a:solidFill>
                <a:schemeClr val="tx1"/>
              </a:solidFill>
            </a:endParaRPr>
          </a:p>
        </p:txBody>
      </p:sp>
      <p:sp>
        <p:nvSpPr>
          <p:cNvPr id="4" name="3 Marcador de número de diapositiva"/>
          <p:cNvSpPr>
            <a:spLocks noGrp="1"/>
          </p:cNvSpPr>
          <p:nvPr>
            <p:ph type="sldNum" sz="quarter" idx="11"/>
          </p:nvPr>
        </p:nvSpPr>
        <p:spPr/>
        <p:txBody>
          <a:bodyPr/>
          <a:lstStyle/>
          <a:p>
            <a:pPr>
              <a:defRPr/>
            </a:pPr>
            <a:fld id="{B2F533F5-64C4-42D5-B304-7AD151427EF8}" type="slidenum">
              <a:rPr lang="en-GB" smtClean="0"/>
              <a:pPr>
                <a:defRPr/>
              </a:pPr>
              <a:t>17</a:t>
            </a:fld>
            <a:endParaRPr lang="en-GB"/>
          </a:p>
        </p:txBody>
      </p:sp>
    </p:spTree>
    <p:extLst>
      <p:ext uri="{BB962C8B-B14F-4D97-AF65-F5344CB8AC3E}">
        <p14:creationId xmlns:p14="http://schemas.microsoft.com/office/powerpoint/2010/main" val="14451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smtClean="0"/>
              <a:t>	Safe </a:t>
            </a:r>
            <a:r>
              <a:rPr lang="en-US" altLang="en-US" sz="3200" dirty="0"/>
              <a:t>management of DSRS</a:t>
            </a:r>
            <a:endParaRPr lang="es-ES" altLang="en-US" sz="3200" dirty="0" smtClean="0"/>
          </a:p>
        </p:txBody>
      </p:sp>
      <p:sp>
        <p:nvSpPr>
          <p:cNvPr id="53251" name="2 Marcador de contenido"/>
          <p:cNvSpPr>
            <a:spLocks noGrp="1"/>
          </p:cNvSpPr>
          <p:nvPr>
            <p:ph idx="1"/>
          </p:nvPr>
        </p:nvSpPr>
        <p:spPr>
          <a:xfrm>
            <a:off x="274638" y="1335088"/>
            <a:ext cx="8593137" cy="4760912"/>
          </a:xfrm>
        </p:spPr>
        <p:txBody>
          <a:bodyPr/>
          <a:lstStyle/>
          <a:p>
            <a:pPr>
              <a:spcBef>
                <a:spcPts val="600"/>
              </a:spcBef>
            </a:pPr>
            <a:r>
              <a:rPr lang="en-US" altLang="en-US" sz="2400" dirty="0" smtClean="0">
                <a:solidFill>
                  <a:schemeClr val="tx1"/>
                </a:solidFill>
              </a:rPr>
              <a:t>Sealed sources should not be subjected to compaction, shredding or incineration; </a:t>
            </a:r>
          </a:p>
          <a:p>
            <a:pPr>
              <a:spcBef>
                <a:spcPts val="600"/>
              </a:spcBef>
            </a:pPr>
            <a:r>
              <a:rPr lang="en-US" altLang="en-US" sz="2400" dirty="0" smtClean="0">
                <a:solidFill>
                  <a:schemeClr val="tx1"/>
                </a:solidFill>
              </a:rPr>
              <a:t>Sealed sources should not be removed from their primary containers, </a:t>
            </a:r>
          </a:p>
          <a:p>
            <a:pPr>
              <a:spcBef>
                <a:spcPts val="600"/>
              </a:spcBef>
            </a:pPr>
            <a:r>
              <a:rPr lang="en-US" altLang="en-US" sz="2400" dirty="0" smtClean="0">
                <a:solidFill>
                  <a:schemeClr val="tx1"/>
                </a:solidFill>
              </a:rPr>
              <a:t>Peripheral components of large irradiation equipment should be removed, monitored and disposed of appropriately; </a:t>
            </a:r>
          </a:p>
          <a:p>
            <a:pPr>
              <a:spcBef>
                <a:spcPts val="600"/>
              </a:spcBef>
            </a:pPr>
            <a:r>
              <a:rPr lang="en-US" altLang="en-US" sz="2400" dirty="0" smtClean="0">
                <a:solidFill>
                  <a:schemeClr val="tx1"/>
                </a:solidFill>
              </a:rPr>
              <a:t>A safety assessment and environmental impact assessment should be carried out before any operations are undertaken. </a:t>
            </a:r>
          </a:p>
        </p:txBody>
      </p:sp>
      <p:sp>
        <p:nvSpPr>
          <p:cNvPr id="4" name="3 Marcador de número de diapositiva"/>
          <p:cNvSpPr>
            <a:spLocks noGrp="1"/>
          </p:cNvSpPr>
          <p:nvPr>
            <p:ph type="sldNum" sz="quarter" idx="11"/>
          </p:nvPr>
        </p:nvSpPr>
        <p:spPr/>
        <p:txBody>
          <a:bodyPr/>
          <a:lstStyle/>
          <a:p>
            <a:pPr>
              <a:defRPr/>
            </a:pPr>
            <a:fld id="{FF62AEEA-720B-499D-8D76-AF5E794D7B7B}" type="slidenum">
              <a:rPr lang="en-GB" smtClean="0"/>
              <a:pPr>
                <a:defRPr/>
              </a:pPr>
              <a:t>18</a:t>
            </a:fld>
            <a:endParaRPr lang="en-GB"/>
          </a:p>
        </p:txBody>
      </p:sp>
    </p:spTree>
    <p:extLst>
      <p:ext uri="{BB962C8B-B14F-4D97-AF65-F5344CB8AC3E}">
        <p14:creationId xmlns:p14="http://schemas.microsoft.com/office/powerpoint/2010/main" val="4283206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Título"/>
          <p:cNvSpPr>
            <a:spLocks noGrp="1"/>
          </p:cNvSpPr>
          <p:nvPr>
            <p:ph type="title"/>
          </p:nvPr>
        </p:nvSpPr>
        <p:spPr>
          <a:xfrm>
            <a:off x="0" y="98425"/>
            <a:ext cx="9144000" cy="762000"/>
          </a:xfrm>
        </p:spPr>
        <p:txBody>
          <a:bodyPr>
            <a:normAutofit/>
          </a:bodyPr>
          <a:lstStyle/>
          <a:p>
            <a:pPr>
              <a:tabLst>
                <a:tab pos="271463" algn="l"/>
              </a:tabLst>
            </a:pPr>
            <a:r>
              <a:rPr lang="en-US" altLang="en-US" sz="3200" dirty="0" smtClean="0"/>
              <a:t>	Safe </a:t>
            </a:r>
            <a:r>
              <a:rPr lang="en-US" altLang="en-US" sz="3200" dirty="0"/>
              <a:t>management of DSRS</a:t>
            </a:r>
            <a:endParaRPr lang="es-ES" altLang="en-US" sz="3200" dirty="0" smtClean="0"/>
          </a:p>
        </p:txBody>
      </p:sp>
      <p:sp>
        <p:nvSpPr>
          <p:cNvPr id="54275" name="2 Marcador de contenido"/>
          <p:cNvSpPr>
            <a:spLocks noGrp="1"/>
          </p:cNvSpPr>
          <p:nvPr>
            <p:ph idx="1"/>
          </p:nvPr>
        </p:nvSpPr>
        <p:spPr>
          <a:xfrm>
            <a:off x="246063" y="1117600"/>
            <a:ext cx="8593137" cy="5427663"/>
          </a:xfrm>
        </p:spPr>
        <p:txBody>
          <a:bodyPr/>
          <a:lstStyle/>
          <a:p>
            <a:r>
              <a:rPr lang="en-US" altLang="en-US" sz="2400" dirty="0" smtClean="0">
                <a:solidFill>
                  <a:schemeClr val="tx1"/>
                </a:solidFill>
              </a:rPr>
              <a:t>For sources, such as spent radium sources, with a potential for leakage, particular radiological precautions should also be taken during the handling and storage. </a:t>
            </a:r>
          </a:p>
          <a:p>
            <a:endParaRPr lang="en-US" altLang="en-US" sz="2400" dirty="0" smtClean="0">
              <a:solidFill>
                <a:schemeClr val="tx1"/>
              </a:solidFill>
            </a:endParaRPr>
          </a:p>
          <a:p>
            <a:r>
              <a:rPr lang="en-US" altLang="en-US" sz="2400" dirty="0" smtClean="0">
                <a:solidFill>
                  <a:schemeClr val="tx1"/>
                </a:solidFill>
              </a:rPr>
              <a:t>Special attention should be paid to monitoring for surface and airborne contamination. These sources should be stored in a dedicated area with appropriate ventilation and equipment.</a:t>
            </a:r>
          </a:p>
        </p:txBody>
      </p:sp>
      <p:sp>
        <p:nvSpPr>
          <p:cNvPr id="4" name="3 Marcador de número de diapositiva"/>
          <p:cNvSpPr>
            <a:spLocks noGrp="1"/>
          </p:cNvSpPr>
          <p:nvPr>
            <p:ph type="sldNum" sz="quarter" idx="11"/>
          </p:nvPr>
        </p:nvSpPr>
        <p:spPr/>
        <p:txBody>
          <a:bodyPr/>
          <a:lstStyle/>
          <a:p>
            <a:pPr>
              <a:defRPr/>
            </a:pPr>
            <a:fld id="{A1DD0586-FDA9-438E-B2A6-EFE95CFCFD9A}" type="slidenum">
              <a:rPr lang="en-GB" smtClean="0"/>
              <a:pPr>
                <a:defRPr/>
              </a:pPr>
              <a:t>19</a:t>
            </a:fld>
            <a:endParaRPr lang="en-GB"/>
          </a:p>
        </p:txBody>
      </p:sp>
    </p:spTree>
    <p:extLst>
      <p:ext uri="{BB962C8B-B14F-4D97-AF65-F5344CB8AC3E}">
        <p14:creationId xmlns:p14="http://schemas.microsoft.com/office/powerpoint/2010/main" val="3771319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1"/>
          </p:nvPr>
        </p:nvSpPr>
        <p:spPr/>
        <p:txBody>
          <a:bodyPr/>
          <a:lstStyle/>
          <a:p>
            <a:pPr>
              <a:defRPr/>
            </a:pPr>
            <a:fld id="{993685E7-C5F3-4575-A98A-D2F889C59D6B}" type="slidenum">
              <a:rPr lang="en-GB"/>
              <a:pPr>
                <a:defRPr/>
              </a:pPr>
              <a:t>2</a:t>
            </a:fld>
            <a:endParaRPr lang="en-GB"/>
          </a:p>
        </p:txBody>
      </p:sp>
      <p:sp>
        <p:nvSpPr>
          <p:cNvPr id="5123" name="Rectangle 2"/>
          <p:cNvSpPr>
            <a:spLocks noGrp="1" noChangeArrowheads="1"/>
          </p:cNvSpPr>
          <p:nvPr>
            <p:ph type="title"/>
          </p:nvPr>
        </p:nvSpPr>
        <p:spPr/>
        <p:txBody>
          <a:bodyPr/>
          <a:lstStyle/>
          <a:p>
            <a:r>
              <a:rPr lang="cs-CZ" altLang="en-US" sz="3200" dirty="0" smtClean="0"/>
              <a:t>Content</a:t>
            </a:r>
            <a:endParaRPr lang="en-US" altLang="en-US" sz="3200" dirty="0" smtClean="0"/>
          </a:p>
        </p:txBody>
      </p:sp>
      <p:sp>
        <p:nvSpPr>
          <p:cNvPr id="258051" name="Rectangle 3"/>
          <p:cNvSpPr>
            <a:spLocks noGrp="1" noChangeArrowheads="1"/>
          </p:cNvSpPr>
          <p:nvPr>
            <p:ph type="body" idx="1"/>
          </p:nvPr>
        </p:nvSpPr>
        <p:spPr>
          <a:xfrm>
            <a:off x="1190625" y="1871663"/>
            <a:ext cx="7677150" cy="4224337"/>
          </a:xfrm>
        </p:spPr>
        <p:txBody>
          <a:bodyPr/>
          <a:lstStyle/>
          <a:p>
            <a:pPr>
              <a:buClr>
                <a:schemeClr val="tx2">
                  <a:lumMod val="75000"/>
                </a:schemeClr>
              </a:buClr>
              <a:buSzTx/>
              <a:defRPr/>
            </a:pPr>
            <a:r>
              <a:rPr lang="en-US" sz="2800" dirty="0" smtClean="0">
                <a:solidFill>
                  <a:schemeClr val="tx1"/>
                </a:solidFill>
              </a:rPr>
              <a:t>Basics and definitions </a:t>
            </a:r>
          </a:p>
          <a:p>
            <a:pPr>
              <a:buClr>
                <a:schemeClr val="tx2">
                  <a:lumMod val="75000"/>
                </a:schemeClr>
              </a:buClr>
              <a:buSzTx/>
              <a:defRPr/>
            </a:pPr>
            <a:r>
              <a:rPr lang="en-US" sz="2800" dirty="0" smtClean="0">
                <a:solidFill>
                  <a:schemeClr val="tx1"/>
                </a:solidFill>
              </a:rPr>
              <a:t>Predisposal considerations</a:t>
            </a:r>
            <a:endParaRPr lang="en-US" sz="2800" dirty="0">
              <a:solidFill>
                <a:schemeClr val="tx1"/>
              </a:solidFill>
            </a:endParaRPr>
          </a:p>
          <a:p>
            <a:pPr>
              <a:buClr>
                <a:schemeClr val="tx2">
                  <a:lumMod val="75000"/>
                </a:schemeClr>
              </a:buClr>
              <a:buSzTx/>
              <a:defRPr/>
            </a:pPr>
            <a:r>
              <a:rPr lang="en-US" sz="2800" dirty="0">
                <a:solidFill>
                  <a:schemeClr val="tx1"/>
                </a:solidFill>
              </a:rPr>
              <a:t>Disposal </a:t>
            </a:r>
            <a:r>
              <a:rPr lang="en-US" sz="2800" dirty="0" smtClean="0">
                <a:solidFill>
                  <a:schemeClr val="tx1"/>
                </a:solidFill>
              </a:rPr>
              <a:t>considerations</a:t>
            </a:r>
            <a:endParaRPr lang="en-US" sz="2800" dirty="0">
              <a:solidFill>
                <a:schemeClr val="tx1"/>
              </a:solidFill>
            </a:endParaRPr>
          </a:p>
          <a:p>
            <a:pPr>
              <a:defRPr/>
            </a:pPr>
            <a:endParaRPr lang="en-US" sz="2800" dirty="0">
              <a:solidFill>
                <a:schemeClr val="tx1"/>
              </a:solidFill>
              <a:effectLst>
                <a:outerShdw blurRad="38100" dist="38100" dir="2700000" algn="tl">
                  <a:srgbClr val="000000"/>
                </a:outerShdw>
              </a:effectLst>
            </a:endParaRPr>
          </a:p>
        </p:txBody>
      </p:sp>
      <p:pic>
        <p:nvPicPr>
          <p:cNvPr id="5125" name="Picture 4" descr="j03035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050" y="4508500"/>
            <a:ext cx="17589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37838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arcador de número de diapositiva"/>
          <p:cNvSpPr>
            <a:spLocks noGrp="1"/>
          </p:cNvSpPr>
          <p:nvPr>
            <p:ph type="sldNum" sz="quarter" idx="11"/>
          </p:nvPr>
        </p:nvSpPr>
        <p:spPr/>
        <p:txBody>
          <a:bodyPr/>
          <a:lstStyle/>
          <a:p>
            <a:pPr>
              <a:defRPr/>
            </a:pPr>
            <a:fld id="{32F15633-9FEC-440D-AC93-9ADC18B1F046}" type="slidenum">
              <a:rPr lang="en-GB"/>
              <a:pPr>
                <a:defRPr/>
              </a:pPr>
              <a:t>20</a:t>
            </a:fld>
            <a:endParaRPr lang="en-GB"/>
          </a:p>
        </p:txBody>
      </p:sp>
      <p:sp>
        <p:nvSpPr>
          <p:cNvPr id="59395" name="Rectangle 2"/>
          <p:cNvSpPr>
            <a:spLocks noGrp="1" noChangeArrowheads="1"/>
          </p:cNvSpPr>
          <p:nvPr>
            <p:ph type="title"/>
          </p:nvPr>
        </p:nvSpPr>
        <p:spPr>
          <a:xfrm>
            <a:off x="250825" y="115888"/>
            <a:ext cx="8569325" cy="936625"/>
          </a:xfrm>
        </p:spPr>
        <p:txBody>
          <a:bodyPr>
            <a:normAutofit/>
          </a:bodyPr>
          <a:lstStyle/>
          <a:p>
            <a:r>
              <a:rPr lang="en-US" altLang="en-US" sz="2900" dirty="0" smtClean="0"/>
              <a:t>Conditioning and Packaging of DSRS</a:t>
            </a:r>
            <a:endParaRPr lang="en-GB" altLang="en-US" sz="2900" dirty="0" smtClean="0"/>
          </a:p>
        </p:txBody>
      </p:sp>
      <p:sp>
        <p:nvSpPr>
          <p:cNvPr id="297987" name="Rectangle 3"/>
          <p:cNvSpPr>
            <a:spLocks noGrp="1" noChangeArrowheads="1"/>
          </p:cNvSpPr>
          <p:nvPr>
            <p:ph type="body" idx="1"/>
          </p:nvPr>
        </p:nvSpPr>
        <p:spPr>
          <a:xfrm>
            <a:off x="395536" y="1196975"/>
            <a:ext cx="8352928" cy="4572000"/>
          </a:xfrm>
        </p:spPr>
        <p:txBody>
          <a:bodyPr/>
          <a:lstStyle/>
          <a:p>
            <a:pPr>
              <a:spcBef>
                <a:spcPts val="600"/>
              </a:spcBef>
              <a:buClr>
                <a:schemeClr val="tx2">
                  <a:lumMod val="75000"/>
                </a:schemeClr>
              </a:buClr>
              <a:buSzTx/>
              <a:defRPr/>
            </a:pPr>
            <a:r>
              <a:rPr lang="en-US" sz="2400" dirty="0">
                <a:solidFill>
                  <a:schemeClr val="tx1"/>
                </a:solidFill>
              </a:rPr>
              <a:t>Conditioning</a:t>
            </a:r>
          </a:p>
          <a:p>
            <a:pPr lvl="1">
              <a:spcBef>
                <a:spcPts val="600"/>
              </a:spcBef>
              <a:buClr>
                <a:schemeClr val="tx2">
                  <a:lumMod val="75000"/>
                </a:schemeClr>
              </a:buClr>
              <a:buSzTx/>
              <a:buFont typeface="Wingdings" panose="05000000000000000000" pitchFamily="2" charset="2"/>
              <a:buChar char="Ø"/>
              <a:defRPr/>
            </a:pPr>
            <a:r>
              <a:rPr lang="en-US" sz="2000" dirty="0">
                <a:solidFill>
                  <a:schemeClr val="tx1"/>
                </a:solidFill>
              </a:rPr>
              <a:t>Operations that produce a waste package suitable for handling, transport, storage and/or disposal</a:t>
            </a:r>
          </a:p>
          <a:p>
            <a:pPr lvl="1">
              <a:spcBef>
                <a:spcPts val="600"/>
              </a:spcBef>
              <a:buClr>
                <a:schemeClr val="tx2">
                  <a:lumMod val="75000"/>
                </a:schemeClr>
              </a:buClr>
              <a:buSzTx/>
              <a:buFont typeface="Wingdings" panose="05000000000000000000" pitchFamily="2" charset="2"/>
              <a:buChar char="Ø"/>
              <a:defRPr/>
            </a:pPr>
            <a:r>
              <a:rPr lang="en-US" sz="2000" dirty="0">
                <a:solidFill>
                  <a:schemeClr val="tx1"/>
                </a:solidFill>
              </a:rPr>
              <a:t>May include</a:t>
            </a:r>
          </a:p>
          <a:p>
            <a:pPr lvl="2">
              <a:spcBef>
                <a:spcPts val="600"/>
              </a:spcBef>
              <a:buClr>
                <a:schemeClr val="tx2">
                  <a:lumMod val="75000"/>
                </a:schemeClr>
              </a:buClr>
              <a:buSzTx/>
              <a:buFont typeface="Arial" pitchFamily="34" charset="0"/>
              <a:buChar char="•"/>
              <a:defRPr/>
            </a:pPr>
            <a:r>
              <a:rPr lang="en-US" sz="2000" dirty="0">
                <a:solidFill>
                  <a:schemeClr val="tx1"/>
                </a:solidFill>
              </a:rPr>
              <a:t>Conversion of waste to solid waste form</a:t>
            </a:r>
          </a:p>
          <a:p>
            <a:pPr lvl="2">
              <a:spcBef>
                <a:spcPts val="600"/>
              </a:spcBef>
              <a:buClr>
                <a:schemeClr val="tx2">
                  <a:lumMod val="75000"/>
                </a:schemeClr>
              </a:buClr>
              <a:buSzTx/>
              <a:buFont typeface="Arial" pitchFamily="34" charset="0"/>
              <a:buChar char="•"/>
              <a:defRPr/>
            </a:pPr>
            <a:r>
              <a:rPr lang="en-US" sz="2000" dirty="0">
                <a:solidFill>
                  <a:schemeClr val="tx1"/>
                </a:solidFill>
              </a:rPr>
              <a:t>Enclosure of waste in containers</a:t>
            </a:r>
          </a:p>
          <a:p>
            <a:pPr lvl="2">
              <a:spcBef>
                <a:spcPts val="600"/>
              </a:spcBef>
              <a:buClr>
                <a:schemeClr val="tx2">
                  <a:lumMod val="75000"/>
                </a:schemeClr>
              </a:buClr>
              <a:buSzTx/>
              <a:buFont typeface="Arial" pitchFamily="34" charset="0"/>
              <a:buChar char="•"/>
              <a:defRPr/>
            </a:pPr>
            <a:r>
              <a:rPr lang="en-US" sz="2000" dirty="0">
                <a:solidFill>
                  <a:schemeClr val="tx1"/>
                </a:solidFill>
              </a:rPr>
              <a:t>Providing an </a:t>
            </a:r>
            <a:r>
              <a:rPr lang="en-US" sz="2000" dirty="0" err="1">
                <a:solidFill>
                  <a:schemeClr val="tx1"/>
                </a:solidFill>
              </a:rPr>
              <a:t>overpack</a:t>
            </a:r>
            <a:endParaRPr lang="en-US" sz="2000" dirty="0">
              <a:solidFill>
                <a:schemeClr val="tx1"/>
              </a:solidFill>
            </a:endParaRPr>
          </a:p>
          <a:p>
            <a:pPr>
              <a:spcBef>
                <a:spcPts val="600"/>
              </a:spcBef>
              <a:buClr>
                <a:schemeClr val="tx2">
                  <a:lumMod val="75000"/>
                </a:schemeClr>
              </a:buClr>
              <a:buSzTx/>
              <a:defRPr/>
            </a:pPr>
            <a:r>
              <a:rPr lang="en-US" sz="2400" dirty="0">
                <a:solidFill>
                  <a:schemeClr val="tx1"/>
                </a:solidFill>
              </a:rPr>
              <a:t>Packaging</a:t>
            </a:r>
          </a:p>
          <a:p>
            <a:pPr lvl="1">
              <a:spcBef>
                <a:spcPts val="600"/>
              </a:spcBef>
              <a:buClr>
                <a:schemeClr val="tx2">
                  <a:lumMod val="75000"/>
                </a:schemeClr>
              </a:buClr>
              <a:buSzTx/>
              <a:buFont typeface="Wingdings" panose="05000000000000000000" pitchFamily="2" charset="2"/>
              <a:buChar char="Ø"/>
              <a:defRPr/>
            </a:pPr>
            <a:r>
              <a:rPr lang="en-US" sz="2000" dirty="0">
                <a:solidFill>
                  <a:schemeClr val="tx1"/>
                </a:solidFill>
              </a:rPr>
              <a:t>Preparation of radioactive waste for safe handling, transport, storage and/or disposal by means of enclosing it in a suitable container</a:t>
            </a:r>
          </a:p>
        </p:txBody>
      </p:sp>
    </p:spTree>
    <p:extLst>
      <p:ext uri="{BB962C8B-B14F-4D97-AF65-F5344CB8AC3E}">
        <p14:creationId xmlns:p14="http://schemas.microsoft.com/office/powerpoint/2010/main" val="548657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arcador de número de diapositiva"/>
          <p:cNvSpPr>
            <a:spLocks noGrp="1"/>
          </p:cNvSpPr>
          <p:nvPr>
            <p:ph type="sldNum" sz="quarter" idx="11"/>
          </p:nvPr>
        </p:nvSpPr>
        <p:spPr/>
        <p:txBody>
          <a:bodyPr/>
          <a:lstStyle/>
          <a:p>
            <a:pPr>
              <a:defRPr/>
            </a:pPr>
            <a:fld id="{D651DCCC-A3B0-4CC2-9C7C-A54402E20861}" type="slidenum">
              <a:rPr lang="en-GB"/>
              <a:pPr>
                <a:defRPr/>
              </a:pPr>
              <a:t>21</a:t>
            </a:fld>
            <a:endParaRPr lang="en-GB"/>
          </a:p>
        </p:txBody>
      </p:sp>
      <p:sp>
        <p:nvSpPr>
          <p:cNvPr id="300035" name="Rectangle 3"/>
          <p:cNvSpPr>
            <a:spLocks noGrp="1" noChangeArrowheads="1"/>
          </p:cNvSpPr>
          <p:nvPr>
            <p:ph type="body" idx="1"/>
          </p:nvPr>
        </p:nvSpPr>
        <p:spPr/>
        <p:txBody>
          <a:bodyPr>
            <a:normAutofit/>
          </a:bodyPr>
          <a:lstStyle/>
          <a:p>
            <a:pPr>
              <a:buClr>
                <a:schemeClr val="tx1"/>
              </a:buClr>
              <a:buSzTx/>
              <a:defRPr/>
            </a:pPr>
            <a:r>
              <a:rPr lang="en-US" sz="2400" dirty="0">
                <a:solidFill>
                  <a:schemeClr val="tx1"/>
                </a:solidFill>
              </a:rPr>
              <a:t>Disused source handling facility</a:t>
            </a:r>
          </a:p>
          <a:p>
            <a:pPr lvl="1">
              <a:buClr>
                <a:schemeClr val="tx1"/>
              </a:buClr>
              <a:buSzTx/>
              <a:buFont typeface="Wingdings" panose="05000000000000000000" pitchFamily="2" charset="2"/>
              <a:buChar char="Ø"/>
              <a:defRPr/>
            </a:pPr>
            <a:r>
              <a:rPr lang="en-US" sz="2400" dirty="0">
                <a:solidFill>
                  <a:schemeClr val="tx1"/>
                </a:solidFill>
              </a:rPr>
              <a:t>Source characteristics</a:t>
            </a:r>
          </a:p>
          <a:p>
            <a:pPr lvl="1">
              <a:buClr>
                <a:schemeClr val="tx1"/>
              </a:buClr>
              <a:buSzTx/>
              <a:buFont typeface="Wingdings" panose="05000000000000000000" pitchFamily="2" charset="2"/>
              <a:buChar char="Ø"/>
              <a:defRPr/>
            </a:pPr>
            <a:r>
              <a:rPr lang="en-US" sz="2400" dirty="0">
                <a:solidFill>
                  <a:schemeClr val="tx1"/>
                </a:solidFill>
              </a:rPr>
              <a:t>National or regional waste management strategy</a:t>
            </a:r>
          </a:p>
          <a:p>
            <a:pPr lvl="1">
              <a:buClr>
                <a:schemeClr val="tx1"/>
              </a:buClr>
              <a:buSzTx/>
              <a:buFont typeface="Wingdings" panose="05000000000000000000" pitchFamily="2" charset="2"/>
              <a:buChar char="Ø"/>
              <a:defRPr/>
            </a:pPr>
            <a:r>
              <a:rPr lang="en-US" sz="2400" dirty="0">
                <a:solidFill>
                  <a:schemeClr val="tx1"/>
                </a:solidFill>
              </a:rPr>
              <a:t>Conditioning performed for storage must take possible disposal option into consideration</a:t>
            </a:r>
            <a:endParaRPr lang="en-GB" sz="2400" dirty="0">
              <a:solidFill>
                <a:schemeClr val="tx1"/>
              </a:solidFill>
            </a:endParaRPr>
          </a:p>
        </p:txBody>
      </p:sp>
      <p:sp>
        <p:nvSpPr>
          <p:cNvPr id="60420" name="Rectangle 5"/>
          <p:cNvSpPr>
            <a:spLocks noGrp="1" noChangeArrowheads="1"/>
          </p:cNvSpPr>
          <p:nvPr>
            <p:ph type="title"/>
          </p:nvPr>
        </p:nvSpPr>
        <p:spPr>
          <a:xfrm>
            <a:off x="250825" y="115888"/>
            <a:ext cx="8569325" cy="936625"/>
          </a:xfrm>
        </p:spPr>
        <p:txBody>
          <a:bodyPr>
            <a:normAutofit/>
          </a:bodyPr>
          <a:lstStyle/>
          <a:p>
            <a:r>
              <a:rPr lang="en-US" altLang="en-US" sz="2900" dirty="0"/>
              <a:t>Conditioning and Packaging of DSRS</a:t>
            </a:r>
            <a:endParaRPr lang="en-GB" altLang="en-US" sz="2900" dirty="0" smtClean="0"/>
          </a:p>
        </p:txBody>
      </p:sp>
      <p:pic>
        <p:nvPicPr>
          <p:cNvPr id="60422" name="Picture 31" descr="IMG_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84858">
            <a:off x="614883" y="5280075"/>
            <a:ext cx="201771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test"/>
          <p:cNvPicPr>
            <a:picLocks noChangeAspect="1" noChangeArrowheads="1"/>
          </p:cNvPicPr>
          <p:nvPr/>
        </p:nvPicPr>
        <p:blipFill rotWithShape="1">
          <a:blip r:embed="rId4">
            <a:extLst>
              <a:ext uri="{28A0092B-C50C-407E-A947-70E740481C1C}">
                <a14:useLocalDpi xmlns:a14="http://schemas.microsoft.com/office/drawing/2010/main" val="0"/>
              </a:ext>
            </a:extLst>
          </a:blip>
          <a:srcRect t="25107" r="42743" b="26000"/>
          <a:stretch/>
        </p:blipFill>
        <p:spPr bwMode="auto">
          <a:xfrm>
            <a:off x="2771800" y="4451470"/>
            <a:ext cx="3657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test"/>
          <p:cNvPicPr>
            <a:picLocks noChangeAspect="1" noChangeArrowheads="1"/>
          </p:cNvPicPr>
          <p:nvPr/>
        </p:nvPicPr>
        <p:blipFill rotWithShape="1">
          <a:blip r:embed="rId4">
            <a:extLst>
              <a:ext uri="{28A0092B-C50C-407E-A947-70E740481C1C}">
                <a14:useLocalDpi xmlns:a14="http://schemas.microsoft.com/office/drawing/2010/main" val="0"/>
              </a:ext>
            </a:extLst>
          </a:blip>
          <a:srcRect l="62028" t="11363" b="12258"/>
          <a:stretch/>
        </p:blipFill>
        <p:spPr bwMode="auto">
          <a:xfrm>
            <a:off x="6546850" y="3146818"/>
            <a:ext cx="24257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1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Text Box 2"/>
          <p:cNvSpPr txBox="1">
            <a:spLocks noChangeArrowheads="1"/>
          </p:cNvSpPr>
          <p:nvPr/>
        </p:nvSpPr>
        <p:spPr bwMode="auto">
          <a:xfrm>
            <a:off x="166688" y="1208088"/>
            <a:ext cx="8785225" cy="3564053"/>
          </a:xfrm>
          <a:prstGeom prst="rect">
            <a:avLst/>
          </a:prstGeom>
          <a:noFill/>
          <a:ln w="25400">
            <a:noFill/>
            <a:miter lim="800000"/>
            <a:headEnd/>
            <a:tailEnd/>
          </a:ln>
          <a:effectLst/>
        </p:spPr>
        <p:txBody>
          <a:bodyPr>
            <a:spAutoFit/>
          </a:bodyPr>
          <a:lstStyle/>
          <a:p>
            <a:pPr>
              <a:spcAft>
                <a:spcPct val="40000"/>
              </a:spcAft>
              <a:defRPr/>
            </a:pPr>
            <a:r>
              <a:rPr lang="en-US" sz="2400" i="0" dirty="0">
                <a:latin typeface="+mj-lt"/>
                <a:cs typeface="Arial" charset="0"/>
              </a:rPr>
              <a:t>Types of </a:t>
            </a:r>
            <a:r>
              <a:rPr lang="en-US" sz="2400" i="0" dirty="0" smtClean="0">
                <a:latin typeface="+mj-lt"/>
                <a:cs typeface="Arial" charset="0"/>
              </a:rPr>
              <a:t>storage:</a:t>
            </a:r>
            <a:endParaRPr lang="en-US" sz="2400" i="0" dirty="0">
              <a:latin typeface="+mj-lt"/>
              <a:cs typeface="Times New Roman" pitchFamily="18" charset="0"/>
            </a:endParaRPr>
          </a:p>
          <a:p>
            <a:pPr>
              <a:spcAft>
                <a:spcPct val="20000"/>
              </a:spcAft>
              <a:defRPr/>
            </a:pPr>
            <a:r>
              <a:rPr lang="en-US" sz="2000" i="0" dirty="0">
                <a:latin typeface="+mj-lt"/>
                <a:cs typeface="Arial" charset="0"/>
              </a:rPr>
              <a:t>Decay</a:t>
            </a:r>
            <a:r>
              <a:rPr lang="hu-HU" sz="2000" i="0" dirty="0">
                <a:latin typeface="+mj-lt"/>
                <a:cs typeface="Arial" charset="0"/>
              </a:rPr>
              <a:t>:</a:t>
            </a:r>
            <a:r>
              <a:rPr lang="en-US" sz="2000" i="0" dirty="0">
                <a:latin typeface="+mj-lt"/>
                <a:cs typeface="Arial" charset="0"/>
              </a:rPr>
              <a:t> </a:t>
            </a:r>
            <a:r>
              <a:rPr lang="hu-HU" sz="2000" i="0" dirty="0">
                <a:latin typeface="+mj-lt"/>
                <a:cs typeface="Arial" charset="0"/>
              </a:rPr>
              <a:t>   </a:t>
            </a:r>
            <a:r>
              <a:rPr lang="en-US" sz="2000" i="0" dirty="0">
                <a:latin typeface="+mj-lt"/>
                <a:cs typeface="Arial" charset="0"/>
              </a:rPr>
              <a:t>to allow decay to permit onward handling or </a:t>
            </a:r>
            <a:r>
              <a:rPr lang="en-US" sz="2000" i="0" u="sng" dirty="0" smtClean="0">
                <a:latin typeface="+mj-lt"/>
                <a:cs typeface="Arial" charset="0"/>
              </a:rPr>
              <a:t>clearance</a:t>
            </a:r>
            <a:endParaRPr lang="hu-HU" sz="2000" i="0" dirty="0">
              <a:latin typeface="+mj-lt"/>
              <a:cs typeface="Arial" charset="0"/>
            </a:endParaRPr>
          </a:p>
          <a:p>
            <a:pPr>
              <a:lnSpc>
                <a:spcPct val="50000"/>
              </a:lnSpc>
              <a:spcAft>
                <a:spcPct val="20000"/>
              </a:spcAft>
              <a:defRPr/>
            </a:pPr>
            <a:r>
              <a:rPr lang="en-US" sz="2000" i="0" dirty="0">
                <a:latin typeface="+mj-lt"/>
                <a:cs typeface="Arial" charset="0"/>
              </a:rPr>
              <a:t> </a:t>
            </a:r>
            <a:endParaRPr lang="en-US" sz="2000" i="0" dirty="0">
              <a:latin typeface="+mj-lt"/>
              <a:cs typeface="Times New Roman" pitchFamily="18" charset="0"/>
            </a:endParaRPr>
          </a:p>
          <a:p>
            <a:pPr>
              <a:spcAft>
                <a:spcPct val="20000"/>
              </a:spcAft>
              <a:defRPr/>
            </a:pPr>
            <a:r>
              <a:rPr lang="en-US" sz="2000" i="0" dirty="0">
                <a:latin typeface="+mj-lt"/>
                <a:cs typeface="Arial" charset="0"/>
              </a:rPr>
              <a:t>Buffer</a:t>
            </a:r>
            <a:r>
              <a:rPr lang="hu-HU" sz="2000" i="0" dirty="0">
                <a:latin typeface="+mj-lt"/>
                <a:cs typeface="Arial" charset="0"/>
              </a:rPr>
              <a:t>:</a:t>
            </a:r>
            <a:r>
              <a:rPr lang="en-US" sz="2000" i="0" dirty="0">
                <a:latin typeface="+mj-lt"/>
                <a:cs typeface="Arial" charset="0"/>
              </a:rPr>
              <a:t> </a:t>
            </a:r>
            <a:r>
              <a:rPr lang="hu-HU" sz="2000" i="0" dirty="0">
                <a:latin typeface="+mj-lt"/>
                <a:cs typeface="Arial" charset="0"/>
              </a:rPr>
              <a:t>    </a:t>
            </a:r>
            <a:r>
              <a:rPr lang="en-US" sz="2000" i="0" dirty="0">
                <a:latin typeface="+mj-lt"/>
                <a:cs typeface="Arial" charset="0"/>
              </a:rPr>
              <a:t>temporary storage to provide </a:t>
            </a:r>
            <a:r>
              <a:rPr lang="en-US" sz="2000" i="0" u="sng" dirty="0">
                <a:latin typeface="+mj-lt"/>
                <a:cs typeface="Arial" charset="0"/>
              </a:rPr>
              <a:t>stock for ongoing </a:t>
            </a:r>
            <a:r>
              <a:rPr lang="en-US" sz="2000" i="0" u="sng" dirty="0" smtClean="0">
                <a:latin typeface="+mj-lt"/>
                <a:cs typeface="Arial" charset="0"/>
              </a:rPr>
              <a:t>processing</a:t>
            </a:r>
            <a:endParaRPr lang="hu-HU" sz="2000" i="0" dirty="0">
              <a:latin typeface="+mj-lt"/>
              <a:cs typeface="Arial" charset="0"/>
            </a:endParaRPr>
          </a:p>
          <a:p>
            <a:pPr>
              <a:lnSpc>
                <a:spcPct val="50000"/>
              </a:lnSpc>
              <a:spcAft>
                <a:spcPct val="20000"/>
              </a:spcAft>
              <a:defRPr/>
            </a:pPr>
            <a:r>
              <a:rPr lang="en-US" sz="2000" i="0" dirty="0">
                <a:latin typeface="+mj-lt"/>
                <a:cs typeface="Arial" charset="0"/>
              </a:rPr>
              <a:t> </a:t>
            </a:r>
            <a:endParaRPr lang="en-US" sz="2000" i="0" dirty="0">
              <a:latin typeface="+mj-lt"/>
              <a:cs typeface="Times New Roman" pitchFamily="18" charset="0"/>
            </a:endParaRPr>
          </a:p>
          <a:p>
            <a:pPr>
              <a:spcAft>
                <a:spcPct val="20000"/>
              </a:spcAft>
              <a:defRPr/>
            </a:pPr>
            <a:r>
              <a:rPr lang="en-US" sz="2000" i="0" dirty="0">
                <a:latin typeface="+mj-lt"/>
                <a:cs typeface="Arial" charset="0"/>
              </a:rPr>
              <a:t>Interim</a:t>
            </a:r>
            <a:r>
              <a:rPr lang="hu-HU" sz="2000" i="0" dirty="0">
                <a:latin typeface="+mj-lt"/>
                <a:cs typeface="Arial" charset="0"/>
              </a:rPr>
              <a:t>:</a:t>
            </a:r>
            <a:r>
              <a:rPr lang="en-US" sz="2000" i="0" dirty="0">
                <a:latin typeface="+mj-lt"/>
                <a:cs typeface="Arial" charset="0"/>
              </a:rPr>
              <a:t> </a:t>
            </a:r>
            <a:r>
              <a:rPr lang="hu-HU" sz="2000" i="0" dirty="0">
                <a:latin typeface="+mj-lt"/>
                <a:cs typeface="Arial" charset="0"/>
              </a:rPr>
              <a:t>  </a:t>
            </a:r>
            <a:r>
              <a:rPr lang="en-US" sz="2000" i="0" dirty="0">
                <a:latin typeface="+mj-lt"/>
                <a:cs typeface="Arial" charset="0"/>
              </a:rPr>
              <a:t>storage for waste </a:t>
            </a:r>
            <a:r>
              <a:rPr lang="en-US" sz="2000" i="0" u="sng" dirty="0">
                <a:latin typeface="+mj-lt"/>
                <a:cs typeface="Arial" charset="0"/>
              </a:rPr>
              <a:t>awaiting development of successive </a:t>
            </a:r>
            <a:r>
              <a:rPr lang="en-US" sz="2000" i="0" u="sng" dirty="0" smtClean="0">
                <a:latin typeface="+mj-lt"/>
                <a:cs typeface="Arial" charset="0"/>
              </a:rPr>
              <a:t>steps</a:t>
            </a:r>
            <a:endParaRPr lang="hu-HU" sz="2000" i="0" dirty="0">
              <a:latin typeface="+mj-lt"/>
              <a:cs typeface="Arial" charset="0"/>
            </a:endParaRPr>
          </a:p>
          <a:p>
            <a:pPr>
              <a:lnSpc>
                <a:spcPct val="50000"/>
              </a:lnSpc>
              <a:spcAft>
                <a:spcPct val="20000"/>
              </a:spcAft>
              <a:defRPr/>
            </a:pPr>
            <a:endParaRPr lang="en-US" sz="2000" i="0" dirty="0">
              <a:latin typeface="+mj-lt"/>
              <a:cs typeface="Times New Roman" pitchFamily="18" charset="0"/>
            </a:endParaRPr>
          </a:p>
          <a:p>
            <a:pPr>
              <a:spcAft>
                <a:spcPct val="20000"/>
              </a:spcAft>
              <a:defRPr/>
            </a:pPr>
            <a:r>
              <a:rPr lang="en-US" sz="2000" i="0" dirty="0">
                <a:latin typeface="+mj-lt"/>
                <a:cs typeface="Arial" charset="0"/>
              </a:rPr>
              <a:t>Strategic</a:t>
            </a:r>
            <a:r>
              <a:rPr lang="hu-HU" sz="2000" i="0" dirty="0">
                <a:latin typeface="+mj-lt"/>
                <a:cs typeface="Arial" charset="0"/>
              </a:rPr>
              <a:t>:</a:t>
            </a:r>
            <a:r>
              <a:rPr lang="en-US" sz="2000" i="0" dirty="0">
                <a:latin typeface="+mj-lt"/>
                <a:cs typeface="Arial" charset="0"/>
              </a:rPr>
              <a:t> for material that may be a </a:t>
            </a:r>
            <a:r>
              <a:rPr lang="en-US" sz="2000" i="0" u="sng" dirty="0">
                <a:latin typeface="+mj-lt"/>
                <a:cs typeface="Arial" charset="0"/>
              </a:rPr>
              <a:t>resource in the future</a:t>
            </a:r>
            <a:r>
              <a:rPr lang="en-US" sz="2000" i="0" dirty="0">
                <a:latin typeface="+mj-lt"/>
                <a:cs typeface="Arial" charset="0"/>
              </a:rPr>
              <a:t> </a:t>
            </a:r>
            <a:endParaRPr lang="hu-HU" sz="2000" i="0" dirty="0">
              <a:latin typeface="+mj-lt"/>
              <a:cs typeface="Arial" charset="0"/>
            </a:endParaRPr>
          </a:p>
          <a:p>
            <a:pPr>
              <a:lnSpc>
                <a:spcPct val="50000"/>
              </a:lnSpc>
              <a:spcAft>
                <a:spcPct val="20000"/>
              </a:spcAft>
              <a:defRPr/>
            </a:pPr>
            <a:endParaRPr lang="en-US" sz="2000" i="0" dirty="0">
              <a:latin typeface="+mj-lt"/>
              <a:cs typeface="Times New Roman" pitchFamily="18" charset="0"/>
            </a:endParaRPr>
          </a:p>
          <a:p>
            <a:pPr>
              <a:spcAft>
                <a:spcPct val="20000"/>
              </a:spcAft>
              <a:defRPr/>
            </a:pPr>
            <a:r>
              <a:rPr lang="en-US" sz="2000" i="0" dirty="0">
                <a:latin typeface="+mj-lt"/>
                <a:cs typeface="Arial" charset="0"/>
              </a:rPr>
              <a:t>Legacy</a:t>
            </a:r>
            <a:r>
              <a:rPr lang="hu-HU" sz="2000" i="0" dirty="0">
                <a:latin typeface="+mj-lt"/>
                <a:cs typeface="Arial" charset="0"/>
              </a:rPr>
              <a:t>:</a:t>
            </a:r>
            <a:r>
              <a:rPr lang="en-US" sz="2000" i="0" dirty="0">
                <a:latin typeface="+mj-lt"/>
                <a:cs typeface="Arial" charset="0"/>
              </a:rPr>
              <a:t> </a:t>
            </a:r>
            <a:r>
              <a:rPr lang="hu-HU" sz="2000" i="0" dirty="0">
                <a:latin typeface="+mj-lt"/>
                <a:cs typeface="Arial" charset="0"/>
              </a:rPr>
              <a:t>  </a:t>
            </a:r>
            <a:r>
              <a:rPr lang="en-US" sz="2000" i="0" dirty="0">
                <a:latin typeface="+mj-lt"/>
                <a:cs typeface="Arial" charset="0"/>
              </a:rPr>
              <a:t>old stores that did not incorporate proper </a:t>
            </a:r>
            <a:r>
              <a:rPr lang="en-US" sz="2000" i="0" dirty="0" err="1">
                <a:latin typeface="+mj-lt"/>
                <a:cs typeface="Arial" charset="0"/>
              </a:rPr>
              <a:t>retrievability</a:t>
            </a:r>
            <a:r>
              <a:rPr lang="en-US" sz="2000" i="0" dirty="0">
                <a:latin typeface="+mj-lt"/>
                <a:cs typeface="Arial" charset="0"/>
              </a:rPr>
              <a:t> </a:t>
            </a:r>
            <a:r>
              <a:rPr lang="hu-HU" sz="2000" i="0" dirty="0">
                <a:latin typeface="+mj-lt"/>
                <a:cs typeface="Arial" charset="0"/>
              </a:rPr>
              <a:t>	 	      	   </a:t>
            </a:r>
            <a:r>
              <a:rPr lang="en-US" sz="2000" i="0" dirty="0">
                <a:latin typeface="+mj-lt"/>
                <a:cs typeface="Arial" charset="0"/>
              </a:rPr>
              <a:t>criteria and proper container and waste form performance</a:t>
            </a:r>
            <a:r>
              <a:rPr lang="hu-HU" sz="2000" i="0" dirty="0">
                <a:latin typeface="+mj-lt"/>
                <a:cs typeface="Arial" charset="0"/>
              </a:rPr>
              <a:t> </a:t>
            </a:r>
            <a:r>
              <a:rPr lang="en-US" sz="2000" i="0" dirty="0">
                <a:latin typeface="+mj-lt"/>
                <a:cs typeface="Arial" charset="0"/>
              </a:rPr>
              <a:t>criteria. </a:t>
            </a:r>
            <a:endParaRPr lang="en-US" sz="2000" i="0" dirty="0">
              <a:latin typeface="+mj-lt"/>
              <a:cs typeface="Times New Roman" pitchFamily="18" charset="0"/>
            </a:endParaRPr>
          </a:p>
        </p:txBody>
      </p:sp>
      <p:sp>
        <p:nvSpPr>
          <p:cNvPr id="643076" name="Rectangle 4"/>
          <p:cNvSpPr>
            <a:spLocks noChangeArrowheads="1"/>
          </p:cNvSpPr>
          <p:nvPr/>
        </p:nvSpPr>
        <p:spPr bwMode="auto">
          <a:xfrm>
            <a:off x="153988" y="4819650"/>
            <a:ext cx="8882508" cy="1323439"/>
          </a:xfrm>
          <a:prstGeom prst="rect">
            <a:avLst/>
          </a:prstGeom>
          <a:solidFill>
            <a:srgbClr val="FFFF99"/>
          </a:solidFill>
          <a:ln w="25400">
            <a:solidFill>
              <a:srgbClr val="0000FF"/>
            </a:solidFill>
            <a:miter lim="800000"/>
            <a:headEnd/>
            <a:tailEnd/>
          </a:ln>
          <a:effectLst/>
        </p:spPr>
        <p:txBody>
          <a:bodyPr wrap="square">
            <a:spAutoFit/>
          </a:bodyPr>
          <a:lstStyle/>
          <a:p>
            <a:pPr>
              <a:defRPr/>
            </a:pPr>
            <a:r>
              <a:rPr lang="en-US" sz="2000" dirty="0">
                <a:latin typeface="+mn-lt"/>
                <a:cs typeface="Arial" charset="0"/>
              </a:rPr>
              <a:t>Duration of storage</a:t>
            </a:r>
          </a:p>
          <a:p>
            <a:pPr marL="800100" lvl="1" indent="-342900">
              <a:buFont typeface="Arial" panose="020B0604020202020204" pitchFamily="34" charset="0"/>
              <a:buChar char="•"/>
              <a:defRPr/>
            </a:pPr>
            <a:r>
              <a:rPr lang="hu-HU" sz="2000" dirty="0" smtClean="0">
                <a:latin typeface="+mn-lt"/>
                <a:cs typeface="Arial" charset="0"/>
              </a:rPr>
              <a:t> </a:t>
            </a:r>
            <a:r>
              <a:rPr lang="en-US" sz="2000" dirty="0">
                <a:latin typeface="+mn-lt"/>
                <a:cs typeface="Arial" charset="0"/>
              </a:rPr>
              <a:t>Short or temporary</a:t>
            </a:r>
            <a:endParaRPr lang="hu-HU" sz="2000" dirty="0">
              <a:latin typeface="+mn-lt"/>
              <a:cs typeface="Arial" charset="0"/>
            </a:endParaRPr>
          </a:p>
          <a:p>
            <a:pPr marL="800100" lvl="1" indent="-342900">
              <a:buFont typeface="Arial" panose="020B0604020202020204" pitchFamily="34" charset="0"/>
              <a:buChar char="•"/>
              <a:defRPr/>
            </a:pPr>
            <a:r>
              <a:rPr lang="hu-HU" sz="2000" dirty="0">
                <a:latin typeface="+mn-lt"/>
                <a:cs typeface="Arial" charset="0"/>
              </a:rPr>
              <a:t> </a:t>
            </a:r>
            <a:r>
              <a:rPr lang="en-US" sz="2000" dirty="0">
                <a:latin typeface="+mn-lt"/>
                <a:cs typeface="Arial" charset="0"/>
              </a:rPr>
              <a:t>Medium term</a:t>
            </a:r>
            <a:endParaRPr lang="hu-HU" sz="2000" dirty="0">
              <a:latin typeface="+mn-lt"/>
              <a:cs typeface="Arial" charset="0"/>
            </a:endParaRPr>
          </a:p>
          <a:p>
            <a:pPr marL="800100" lvl="1" indent="-342900">
              <a:buFont typeface="Arial" panose="020B0604020202020204" pitchFamily="34" charset="0"/>
              <a:buChar char="•"/>
              <a:defRPr/>
            </a:pPr>
            <a:r>
              <a:rPr lang="hu-HU" sz="2000" dirty="0">
                <a:latin typeface="+mn-lt"/>
                <a:cs typeface="Arial" charset="0"/>
              </a:rPr>
              <a:t> </a:t>
            </a:r>
            <a:r>
              <a:rPr lang="en-US" sz="2000" dirty="0" smtClean="0">
                <a:latin typeface="+mn-lt"/>
                <a:cs typeface="Arial" charset="0"/>
              </a:rPr>
              <a:t>Extended </a:t>
            </a:r>
            <a:r>
              <a:rPr lang="hu-HU" sz="2000" dirty="0" smtClean="0">
                <a:latin typeface="+mn-lt"/>
                <a:cs typeface="Arial" charset="0"/>
              </a:rPr>
              <a:t>(</a:t>
            </a:r>
            <a:r>
              <a:rPr lang="en-US" sz="2000" dirty="0">
                <a:latin typeface="+mn-lt"/>
                <a:cs typeface="Arial" charset="0"/>
              </a:rPr>
              <a:t>several decades, </a:t>
            </a:r>
            <a:r>
              <a:rPr lang="en-US" sz="2000" b="1" dirty="0">
                <a:solidFill>
                  <a:srgbClr val="FF0000"/>
                </a:solidFill>
                <a:latin typeface="+mn-lt"/>
                <a:cs typeface="Arial" charset="0"/>
              </a:rPr>
              <a:t>but </a:t>
            </a:r>
            <a:r>
              <a:rPr lang="en-US" sz="2000" b="1" dirty="0" smtClean="0">
                <a:solidFill>
                  <a:srgbClr val="FF0000"/>
                </a:solidFill>
                <a:latin typeface="+mn-lt"/>
                <a:cs typeface="Arial" charset="0"/>
              </a:rPr>
              <a:t>there must be a </a:t>
            </a:r>
            <a:r>
              <a:rPr lang="en-US" sz="2000" b="1" dirty="0">
                <a:solidFill>
                  <a:srgbClr val="FF0000"/>
                </a:solidFill>
                <a:latin typeface="+mn-lt"/>
                <a:cs typeface="Arial" charset="0"/>
              </a:rPr>
              <a:t>defined</a:t>
            </a:r>
            <a:r>
              <a:rPr lang="hu-HU" sz="2000" b="1" dirty="0">
                <a:solidFill>
                  <a:srgbClr val="FF0000"/>
                </a:solidFill>
                <a:latin typeface="+mn-lt"/>
                <a:cs typeface="Arial" charset="0"/>
              </a:rPr>
              <a:t> </a:t>
            </a:r>
            <a:r>
              <a:rPr lang="en-US" sz="2000" b="1" dirty="0">
                <a:solidFill>
                  <a:srgbClr val="FF0000"/>
                </a:solidFill>
                <a:latin typeface="+mn-lt"/>
                <a:cs typeface="Arial" charset="0"/>
              </a:rPr>
              <a:t>end point</a:t>
            </a:r>
            <a:r>
              <a:rPr lang="hu-HU" sz="2000" dirty="0" smtClean="0">
                <a:latin typeface="+mn-lt"/>
                <a:cs typeface="Arial" charset="0"/>
              </a:rPr>
              <a:t>)</a:t>
            </a:r>
            <a:endParaRPr lang="hu-HU" sz="2000" dirty="0">
              <a:latin typeface="+mn-lt"/>
              <a:cs typeface="Arial" charset="0"/>
            </a:endParaRPr>
          </a:p>
        </p:txBody>
      </p:sp>
      <p:sp>
        <p:nvSpPr>
          <p:cNvPr id="22532" name="Téglalap 3"/>
          <p:cNvSpPr>
            <a:spLocks noChangeArrowheads="1"/>
          </p:cNvSpPr>
          <p:nvPr/>
        </p:nvSpPr>
        <p:spPr bwMode="auto">
          <a:xfrm>
            <a:off x="0" y="230188"/>
            <a:ext cx="8877300" cy="538609"/>
          </a:xfrm>
          <a:prstGeom prst="rect">
            <a:avLst/>
          </a:prstGeom>
          <a:noFill/>
          <a:ln w="9525">
            <a:noFill/>
            <a:miter lim="800000"/>
            <a:headEnd/>
            <a:tailEnd/>
          </a:ln>
        </p:spPr>
        <p:txBody>
          <a:bodyPr>
            <a:spAutoFit/>
          </a:bodyPr>
          <a:lstStyle/>
          <a:p>
            <a:pPr marL="271463">
              <a:defRPr/>
            </a:pPr>
            <a:r>
              <a:rPr lang="en-US" sz="2900" b="1" i="0" dirty="0">
                <a:latin typeface="+mj-lt"/>
              </a:rPr>
              <a:t>Storage of </a:t>
            </a:r>
            <a:r>
              <a:rPr lang="en-GB" sz="2900" b="1" i="0" dirty="0" smtClean="0">
                <a:latin typeface="+mj-lt"/>
              </a:rPr>
              <a:t>DSRS</a:t>
            </a:r>
            <a:endParaRPr lang="en-GB" sz="2900" b="1" i="0" dirty="0">
              <a:latin typeface="+mj-lt"/>
            </a:endParaRPr>
          </a:p>
        </p:txBody>
      </p:sp>
    </p:spTree>
    <p:extLst>
      <p:ext uri="{BB962C8B-B14F-4D97-AF65-F5344CB8AC3E}">
        <p14:creationId xmlns:p14="http://schemas.microsoft.com/office/powerpoint/2010/main" val="2014961833"/>
      </p:ext>
    </p:extLst>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arcador de número de diapositiva"/>
          <p:cNvSpPr>
            <a:spLocks noGrp="1"/>
          </p:cNvSpPr>
          <p:nvPr>
            <p:ph type="sldNum" sz="quarter" idx="11"/>
          </p:nvPr>
        </p:nvSpPr>
        <p:spPr/>
        <p:txBody>
          <a:bodyPr/>
          <a:lstStyle/>
          <a:p>
            <a:pPr>
              <a:defRPr/>
            </a:pPr>
            <a:fld id="{4247BE91-0149-4966-B323-C4802375C313}" type="slidenum">
              <a:rPr lang="en-GB"/>
              <a:pPr>
                <a:defRPr/>
              </a:pPr>
              <a:t>23</a:t>
            </a:fld>
            <a:endParaRPr lang="en-GB"/>
          </a:p>
        </p:txBody>
      </p:sp>
      <p:sp>
        <p:nvSpPr>
          <p:cNvPr id="62467" name="Rectangle 2"/>
          <p:cNvSpPr>
            <a:spLocks noGrp="1" noChangeArrowheads="1"/>
          </p:cNvSpPr>
          <p:nvPr>
            <p:ph type="title"/>
          </p:nvPr>
        </p:nvSpPr>
        <p:spPr/>
        <p:txBody>
          <a:bodyPr>
            <a:normAutofit/>
          </a:bodyPr>
          <a:lstStyle/>
          <a:p>
            <a:r>
              <a:rPr lang="en-US" altLang="en-US" sz="2900" dirty="0" smtClean="0"/>
              <a:t>Storage of </a:t>
            </a:r>
            <a:r>
              <a:rPr lang="en-GB" altLang="en-US" sz="2900" dirty="0" smtClean="0"/>
              <a:t>DSRS</a:t>
            </a:r>
          </a:p>
        </p:txBody>
      </p:sp>
      <p:sp>
        <p:nvSpPr>
          <p:cNvPr id="62468" name="Rectangle 3"/>
          <p:cNvSpPr>
            <a:spLocks noGrp="1" noChangeArrowheads="1"/>
          </p:cNvSpPr>
          <p:nvPr>
            <p:ph type="body" idx="1"/>
          </p:nvPr>
        </p:nvSpPr>
        <p:spPr>
          <a:xfrm>
            <a:off x="250825" y="1103313"/>
            <a:ext cx="8893175" cy="4991100"/>
          </a:xfrm>
        </p:spPr>
        <p:txBody>
          <a:bodyPr/>
          <a:lstStyle/>
          <a:p>
            <a:pPr>
              <a:spcBef>
                <a:spcPts val="600"/>
              </a:spcBef>
              <a:buClr>
                <a:srgbClr val="FFFFCC"/>
              </a:buClr>
              <a:buSzTx/>
              <a:buFontTx/>
              <a:buNone/>
            </a:pPr>
            <a:r>
              <a:rPr lang="en-US" altLang="en-US" sz="2400" dirty="0" smtClean="0">
                <a:solidFill>
                  <a:schemeClr val="tx1"/>
                </a:solidFill>
              </a:rPr>
              <a:t>Issues to consider:</a:t>
            </a:r>
          </a:p>
          <a:p>
            <a:pPr lvl="1">
              <a:spcBef>
                <a:spcPts val="600"/>
              </a:spcBef>
              <a:buClr>
                <a:schemeClr val="tx2"/>
              </a:buClr>
              <a:buSzTx/>
              <a:buFont typeface="Arial" panose="020B0604020202020204" pitchFamily="34" charset="0"/>
              <a:buChar char="•"/>
            </a:pPr>
            <a:r>
              <a:rPr lang="en-US" altLang="en-US" sz="2000" dirty="0" smtClean="0">
                <a:solidFill>
                  <a:schemeClr val="tx1"/>
                </a:solidFill>
              </a:rPr>
              <a:t>Storage conditions are not always satisfactory</a:t>
            </a:r>
          </a:p>
          <a:p>
            <a:pPr lvl="1">
              <a:spcBef>
                <a:spcPts val="600"/>
              </a:spcBef>
              <a:buClr>
                <a:schemeClr val="tx2"/>
              </a:buClr>
              <a:buSzTx/>
              <a:buFont typeface="Arial" panose="020B0604020202020204" pitchFamily="34" charset="0"/>
              <a:buChar char="•"/>
            </a:pPr>
            <a:r>
              <a:rPr lang="en-US" altLang="en-US" sz="2000" dirty="0" smtClean="0">
                <a:solidFill>
                  <a:schemeClr val="tx1"/>
                </a:solidFill>
              </a:rPr>
              <a:t>Most sources remain in storage pending availability of a suitable disposal option</a:t>
            </a:r>
          </a:p>
          <a:p>
            <a:pPr lvl="1">
              <a:spcBef>
                <a:spcPts val="600"/>
              </a:spcBef>
              <a:buClr>
                <a:schemeClr val="tx2"/>
              </a:buClr>
              <a:buSzTx/>
              <a:buFont typeface="Arial" panose="020B0604020202020204" pitchFamily="34" charset="0"/>
              <a:buChar char="•"/>
            </a:pPr>
            <a:r>
              <a:rPr lang="en-US" altLang="en-US" sz="2000" dirty="0" smtClean="0">
                <a:solidFill>
                  <a:schemeClr val="tx1"/>
                </a:solidFill>
              </a:rPr>
              <a:t>Adequate final management option for sources containing short-lived radionuclides</a:t>
            </a:r>
          </a:p>
          <a:p>
            <a:pPr lvl="1">
              <a:spcBef>
                <a:spcPts val="600"/>
              </a:spcBef>
              <a:buClr>
                <a:schemeClr val="tx2"/>
              </a:buClr>
              <a:buSzTx/>
              <a:buFont typeface="Arial" panose="020B0604020202020204" pitchFamily="34" charset="0"/>
              <a:buChar char="•"/>
            </a:pPr>
            <a:r>
              <a:rPr lang="en-US" altLang="en-US" sz="2000" dirty="0" smtClean="0">
                <a:solidFill>
                  <a:schemeClr val="tx1"/>
                </a:solidFill>
              </a:rPr>
              <a:t>Centralized storage facility for a country/region</a:t>
            </a:r>
            <a:endParaRPr lang="cs-CZ" altLang="en-US" sz="2000" dirty="0" smtClean="0">
              <a:solidFill>
                <a:schemeClr val="tx1"/>
              </a:solidFill>
            </a:endParaRPr>
          </a:p>
          <a:p>
            <a:pPr lvl="1">
              <a:spcBef>
                <a:spcPts val="600"/>
              </a:spcBef>
              <a:buClr>
                <a:schemeClr val="tx2"/>
              </a:buClr>
              <a:buSzTx/>
              <a:buFont typeface="Arial" panose="020B0604020202020204" pitchFamily="34" charset="0"/>
              <a:buChar char="•"/>
            </a:pPr>
            <a:r>
              <a:rPr lang="en-US" altLang="en-US" sz="2000" dirty="0" smtClean="0">
                <a:solidFill>
                  <a:schemeClr val="tx1"/>
                </a:solidFill>
              </a:rPr>
              <a:t>Various options can be used as storage facilities</a:t>
            </a:r>
          </a:p>
          <a:p>
            <a:pPr lvl="1">
              <a:spcBef>
                <a:spcPts val="600"/>
              </a:spcBef>
              <a:buClr>
                <a:schemeClr val="tx2"/>
              </a:buClr>
              <a:buSzTx/>
              <a:buFont typeface="Arial" panose="020B0604020202020204" pitchFamily="34" charset="0"/>
              <a:buChar char="•"/>
            </a:pPr>
            <a:r>
              <a:rPr lang="en-US" altLang="en-US" sz="2000" dirty="0" smtClean="0">
                <a:solidFill>
                  <a:schemeClr val="tx1"/>
                </a:solidFill>
              </a:rPr>
              <a:t>Record keeping and radiation protection principles essential</a:t>
            </a:r>
          </a:p>
        </p:txBody>
      </p:sp>
    </p:spTree>
    <p:extLst>
      <p:ext uri="{BB962C8B-B14F-4D97-AF65-F5344CB8AC3E}">
        <p14:creationId xmlns:p14="http://schemas.microsoft.com/office/powerpoint/2010/main" val="19447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3" name="Rectangle 3"/>
          <p:cNvSpPr>
            <a:spLocks noChangeArrowheads="1"/>
          </p:cNvSpPr>
          <p:nvPr/>
        </p:nvSpPr>
        <p:spPr bwMode="auto">
          <a:xfrm>
            <a:off x="282575" y="1052736"/>
            <a:ext cx="8707438" cy="5016758"/>
          </a:xfrm>
          <a:prstGeom prst="rect">
            <a:avLst/>
          </a:prstGeom>
          <a:noFill/>
          <a:ln w="25400">
            <a:noFill/>
            <a:miter lim="800000"/>
            <a:headEnd/>
            <a:tailEnd/>
          </a:ln>
          <a:effectLst/>
        </p:spPr>
        <p:txBody>
          <a:bodyPr>
            <a:spAutoFit/>
          </a:bodyPr>
          <a:lstStyle/>
          <a:p>
            <a:pPr>
              <a:spcBef>
                <a:spcPts val="600"/>
              </a:spcBef>
              <a:defRPr/>
            </a:pPr>
            <a:r>
              <a:rPr lang="hu-HU" sz="2000" dirty="0">
                <a:cs typeface="Arial" charset="0"/>
              </a:rPr>
              <a:t>I</a:t>
            </a:r>
            <a:r>
              <a:rPr lang="en-US" sz="2000" dirty="0" err="1">
                <a:cs typeface="Arial" charset="0"/>
              </a:rPr>
              <a:t>nfluenced</a:t>
            </a:r>
            <a:r>
              <a:rPr lang="en-US" sz="2000" dirty="0">
                <a:cs typeface="Arial" charset="0"/>
              </a:rPr>
              <a:t> by several </a:t>
            </a:r>
            <a:r>
              <a:rPr lang="en-US" sz="2000" dirty="0" smtClean="0">
                <a:cs typeface="Arial" charset="0"/>
              </a:rPr>
              <a:t>factors: </a:t>
            </a:r>
            <a:r>
              <a:rPr lang="en-US" sz="2000" dirty="0">
                <a:cs typeface="Arial" charset="0"/>
              </a:rPr>
              <a:t>capacity, flexibility (container size), containment, radiation protection, access, surveillance required and </a:t>
            </a:r>
            <a:r>
              <a:rPr lang="en-US" sz="2000" dirty="0" smtClean="0">
                <a:cs typeface="Arial" charset="0"/>
              </a:rPr>
              <a:t>security</a:t>
            </a:r>
            <a:endParaRPr lang="hu-HU" sz="2000" dirty="0">
              <a:cs typeface="Arial" charset="0"/>
            </a:endParaRPr>
          </a:p>
          <a:p>
            <a:pPr>
              <a:spcBef>
                <a:spcPts val="600"/>
              </a:spcBef>
              <a:defRPr/>
            </a:pPr>
            <a:endParaRPr lang="en-US" sz="2000" i="0" dirty="0" smtClean="0">
              <a:cs typeface="Arial" charset="0"/>
            </a:endParaRPr>
          </a:p>
          <a:p>
            <a:pPr>
              <a:spcBef>
                <a:spcPts val="600"/>
              </a:spcBef>
              <a:defRPr/>
            </a:pPr>
            <a:r>
              <a:rPr lang="en-US" sz="2000" i="0" dirty="0" err="1" smtClean="0">
                <a:cs typeface="Arial" charset="0"/>
              </a:rPr>
              <a:t>Centralised</a:t>
            </a:r>
            <a:r>
              <a:rPr lang="en-US" sz="2000" i="0" dirty="0" smtClean="0">
                <a:cs typeface="Arial" charset="0"/>
              </a:rPr>
              <a:t> </a:t>
            </a:r>
            <a:r>
              <a:rPr lang="en-US" sz="2000" i="0" dirty="0">
                <a:cs typeface="Arial" charset="0"/>
              </a:rPr>
              <a:t>storage </a:t>
            </a:r>
            <a:r>
              <a:rPr lang="hu-HU" sz="2000" i="0" dirty="0" err="1">
                <a:cs typeface="Arial" charset="0"/>
              </a:rPr>
              <a:t>can</a:t>
            </a:r>
            <a:r>
              <a:rPr lang="hu-HU" sz="2000" i="0" dirty="0">
                <a:cs typeface="Arial" charset="0"/>
              </a:rPr>
              <a:t> </a:t>
            </a:r>
            <a:r>
              <a:rPr lang="en-US" sz="2000" i="0" dirty="0">
                <a:cs typeface="Arial" charset="0"/>
              </a:rPr>
              <a:t>provide much better conditions for long-term storage of </a:t>
            </a:r>
            <a:r>
              <a:rPr lang="en-US" sz="2000" i="0" dirty="0" smtClean="0">
                <a:cs typeface="Arial" charset="0"/>
              </a:rPr>
              <a:t>DSRS:</a:t>
            </a:r>
            <a:endParaRPr lang="hu-HU" sz="2000" i="0" dirty="0">
              <a:cs typeface="Arial" charset="0"/>
            </a:endParaRPr>
          </a:p>
          <a:p>
            <a:pPr marL="342900" lvl="1" indent="-342900">
              <a:spcBef>
                <a:spcPts val="600"/>
              </a:spcBef>
              <a:buClr>
                <a:schemeClr val="tx1"/>
              </a:buClr>
              <a:buSzPct val="100000"/>
              <a:buFont typeface="Wingdings" panose="05000000000000000000" pitchFamily="2" charset="2"/>
              <a:buChar char="Ø"/>
              <a:defRPr/>
            </a:pPr>
            <a:r>
              <a:rPr lang="en-US" sz="2000" dirty="0">
                <a:cs typeface="Arial" charset="0"/>
              </a:rPr>
              <a:t>reduces the likelihood of loss</a:t>
            </a:r>
            <a:endParaRPr lang="hu-HU" sz="2000" dirty="0">
              <a:cs typeface="Arial" charset="0"/>
            </a:endParaRPr>
          </a:p>
          <a:p>
            <a:pPr marL="342900" lvl="1" indent="-342900">
              <a:spcBef>
                <a:spcPts val="600"/>
              </a:spcBef>
              <a:buClr>
                <a:schemeClr val="tx1"/>
              </a:buClr>
              <a:buSzPct val="100000"/>
              <a:buFont typeface="Wingdings" panose="05000000000000000000" pitchFamily="2" charset="2"/>
              <a:buChar char="Ø"/>
              <a:defRPr/>
            </a:pPr>
            <a:r>
              <a:rPr lang="en-US" sz="2000" dirty="0">
                <a:cs typeface="Arial" charset="0"/>
              </a:rPr>
              <a:t>safeguards controls and</a:t>
            </a:r>
            <a:endParaRPr lang="hu-HU" sz="2000" dirty="0">
              <a:cs typeface="Arial" charset="0"/>
            </a:endParaRPr>
          </a:p>
          <a:p>
            <a:pPr marL="342900" lvl="1" indent="-342900">
              <a:spcBef>
                <a:spcPts val="600"/>
              </a:spcBef>
              <a:buClr>
                <a:schemeClr val="tx1"/>
              </a:buClr>
              <a:buSzPct val="100000"/>
              <a:buFont typeface="Wingdings" panose="05000000000000000000" pitchFamily="2" charset="2"/>
              <a:buChar char="Ø"/>
              <a:defRPr/>
            </a:pPr>
            <a:r>
              <a:rPr lang="en-US" sz="2000" dirty="0">
                <a:cs typeface="Arial" charset="0"/>
              </a:rPr>
              <a:t>controls for the physical security of nuclear materials are more efficient.</a:t>
            </a:r>
            <a:endParaRPr lang="hu-HU" sz="2000" dirty="0">
              <a:cs typeface="Arial" charset="0"/>
            </a:endParaRPr>
          </a:p>
          <a:p>
            <a:pPr>
              <a:spcBef>
                <a:spcPts val="600"/>
              </a:spcBef>
              <a:defRPr/>
            </a:pPr>
            <a:endParaRPr lang="hu-HU" sz="2000" i="0" dirty="0">
              <a:cs typeface="Arial" charset="0"/>
            </a:endParaRPr>
          </a:p>
          <a:p>
            <a:pPr>
              <a:spcBef>
                <a:spcPts val="600"/>
              </a:spcBef>
              <a:defRPr/>
            </a:pPr>
            <a:r>
              <a:rPr lang="en-US" sz="2000" i="0" dirty="0" err="1">
                <a:cs typeface="Arial" charset="0"/>
              </a:rPr>
              <a:t>Centralised</a:t>
            </a:r>
            <a:r>
              <a:rPr lang="en-US" sz="2000" i="0" dirty="0">
                <a:cs typeface="Arial" charset="0"/>
              </a:rPr>
              <a:t> waste stores are particularly relevant for countries that have large numbers of DSRS </a:t>
            </a:r>
            <a:endParaRPr lang="en-US" sz="2000" i="0" dirty="0" smtClean="0">
              <a:cs typeface="Arial" charset="0"/>
            </a:endParaRPr>
          </a:p>
          <a:p>
            <a:pPr marL="342900" indent="-342900">
              <a:spcBef>
                <a:spcPts val="600"/>
              </a:spcBef>
              <a:buFont typeface="Wingdings" panose="05000000000000000000" pitchFamily="2" charset="2"/>
              <a:buChar char="Ø"/>
              <a:defRPr/>
            </a:pPr>
            <a:r>
              <a:rPr lang="en-US" sz="2000" i="0" dirty="0" smtClean="0">
                <a:cs typeface="Arial" charset="0"/>
              </a:rPr>
              <a:t>enables </a:t>
            </a:r>
            <a:r>
              <a:rPr lang="en-US" sz="2000" i="0" dirty="0">
                <a:cs typeface="Arial" charset="0"/>
              </a:rPr>
              <a:t>them to be brought under central management and control as soon as possible</a:t>
            </a:r>
            <a:r>
              <a:rPr lang="en-US" sz="2000" i="0" dirty="0" smtClean="0">
                <a:cs typeface="Arial" charset="0"/>
              </a:rPr>
              <a:t>.</a:t>
            </a:r>
            <a:r>
              <a:rPr lang="hu-HU" sz="2000" i="0" u="sng" dirty="0" smtClean="0">
                <a:cs typeface="Arial" charset="0"/>
              </a:rPr>
              <a:t> </a:t>
            </a:r>
            <a:endParaRPr lang="en-US" sz="2000" i="0" dirty="0">
              <a:cs typeface="Arial" charset="0"/>
            </a:endParaRPr>
          </a:p>
        </p:txBody>
      </p:sp>
      <p:sp>
        <p:nvSpPr>
          <p:cNvPr id="23556" name="Téglalap 3"/>
          <p:cNvSpPr>
            <a:spLocks noChangeArrowheads="1"/>
          </p:cNvSpPr>
          <p:nvPr/>
        </p:nvSpPr>
        <p:spPr bwMode="auto">
          <a:xfrm>
            <a:off x="361950" y="269875"/>
            <a:ext cx="8624888" cy="538609"/>
          </a:xfrm>
          <a:prstGeom prst="rect">
            <a:avLst/>
          </a:prstGeom>
          <a:noFill/>
          <a:ln w="9525">
            <a:noFill/>
            <a:miter lim="800000"/>
            <a:headEnd/>
            <a:tailEnd/>
          </a:ln>
        </p:spPr>
        <p:txBody>
          <a:bodyPr>
            <a:spAutoFit/>
          </a:bodyPr>
          <a:lstStyle/>
          <a:p>
            <a:pPr>
              <a:spcBef>
                <a:spcPts val="600"/>
              </a:spcBef>
              <a:defRPr/>
            </a:pPr>
            <a:r>
              <a:rPr lang="en-US" sz="2900" b="1" i="0" dirty="0">
                <a:latin typeface="+mj-lt"/>
              </a:rPr>
              <a:t>Selection of the storage option (type) </a:t>
            </a:r>
            <a:endParaRPr lang="en-GB" sz="2900" b="1" i="0" dirty="0">
              <a:latin typeface="+mj-lt"/>
            </a:endParaRPr>
          </a:p>
        </p:txBody>
      </p:sp>
    </p:spTree>
    <p:extLst>
      <p:ext uri="{BB962C8B-B14F-4D97-AF65-F5344CB8AC3E}">
        <p14:creationId xmlns:p14="http://schemas.microsoft.com/office/powerpoint/2010/main" val="32669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323528" y="179388"/>
            <a:ext cx="8375972" cy="576262"/>
          </a:xfrm>
        </p:spPr>
        <p:txBody>
          <a:bodyPr>
            <a:normAutofit fontScale="90000"/>
          </a:bodyPr>
          <a:lstStyle/>
          <a:p>
            <a:r>
              <a:rPr lang="en-US" altLang="en-US" sz="3200" dirty="0" smtClean="0"/>
              <a:t>Decay storage</a:t>
            </a:r>
            <a:endParaRPr lang="hu-HU" altLang="en-US" sz="3200" dirty="0" smtClean="0"/>
          </a:p>
        </p:txBody>
      </p:sp>
      <p:sp>
        <p:nvSpPr>
          <p:cNvPr id="69635" name="Rectangle 3"/>
          <p:cNvSpPr>
            <a:spLocks noGrp="1"/>
          </p:cNvSpPr>
          <p:nvPr>
            <p:ph type="body" idx="1"/>
          </p:nvPr>
        </p:nvSpPr>
        <p:spPr>
          <a:xfrm>
            <a:off x="276225" y="3967163"/>
            <a:ext cx="8686800" cy="2640012"/>
          </a:xfrm>
          <a:solidFill>
            <a:srgbClr val="CCFFFF"/>
          </a:solidFill>
          <a:ln w="25400">
            <a:solidFill>
              <a:srgbClr val="0000FF"/>
            </a:solidFill>
            <a:miter lim="800000"/>
            <a:headEnd/>
            <a:tailEnd/>
          </a:ln>
        </p:spPr>
        <p:txBody>
          <a:bodyPr/>
          <a:lstStyle/>
          <a:p>
            <a:pPr>
              <a:lnSpc>
                <a:spcPct val="90000"/>
              </a:lnSpc>
              <a:buClr>
                <a:srgbClr val="336600"/>
              </a:buClr>
              <a:buFont typeface="Wingdings" panose="05000000000000000000" pitchFamily="2" charset="2"/>
              <a:buChar char="Ø"/>
            </a:pPr>
            <a:r>
              <a:rPr lang="en-US" altLang="en-US" sz="2200" dirty="0" smtClean="0">
                <a:solidFill>
                  <a:schemeClr val="tx1"/>
                </a:solidFill>
              </a:rPr>
              <a:t>When the radionuclides in the waste have half-lives of less than a few years (e.g. </a:t>
            </a:r>
            <a:r>
              <a:rPr lang="en-US" altLang="en-US" sz="2200" baseline="30000" dirty="0" smtClean="0">
                <a:solidFill>
                  <a:schemeClr val="tx1"/>
                </a:solidFill>
              </a:rPr>
              <a:t>192</a:t>
            </a:r>
            <a:r>
              <a:rPr lang="en-US" altLang="en-US" sz="2200" dirty="0" smtClean="0">
                <a:solidFill>
                  <a:schemeClr val="tx1"/>
                </a:solidFill>
              </a:rPr>
              <a:t>Ir), decay storage will usually be an appropriate management strategy for all but the most powerful sources. </a:t>
            </a:r>
            <a:endParaRPr lang="hu-HU" altLang="en-US" sz="2200" dirty="0" smtClean="0">
              <a:solidFill>
                <a:schemeClr val="tx1"/>
              </a:solidFill>
            </a:endParaRPr>
          </a:p>
          <a:p>
            <a:pPr>
              <a:lnSpc>
                <a:spcPct val="90000"/>
              </a:lnSpc>
              <a:buFont typeface="Wingdings" panose="05000000000000000000" pitchFamily="2" charset="2"/>
              <a:buChar char="Ø"/>
            </a:pPr>
            <a:endParaRPr lang="hu-HU" altLang="en-US" sz="2200" dirty="0" smtClean="0">
              <a:solidFill>
                <a:schemeClr val="tx1"/>
              </a:solidFill>
            </a:endParaRPr>
          </a:p>
          <a:p>
            <a:pPr>
              <a:lnSpc>
                <a:spcPct val="90000"/>
              </a:lnSpc>
              <a:buClr>
                <a:srgbClr val="336600"/>
              </a:buClr>
              <a:buFont typeface="Wingdings" panose="05000000000000000000" pitchFamily="2" charset="2"/>
              <a:buChar char="Ø"/>
            </a:pPr>
            <a:r>
              <a:rPr lang="en-US" altLang="en-US" sz="2200" dirty="0" smtClean="0">
                <a:solidFill>
                  <a:schemeClr val="tx1"/>
                </a:solidFill>
              </a:rPr>
              <a:t>In decay storage, wastes are placed in a facility where they can safely decay for the ten to twenty half-lives needed to allow the radioactivity to reach very low levels.</a:t>
            </a:r>
          </a:p>
          <a:p>
            <a:pPr>
              <a:lnSpc>
                <a:spcPct val="90000"/>
              </a:lnSpc>
            </a:pPr>
            <a:endParaRPr lang="en-US" altLang="en-US" sz="2000" dirty="0" smtClean="0">
              <a:solidFill>
                <a:srgbClr val="008000"/>
              </a:solidFill>
              <a:latin typeface="Comic Sans MS" pitchFamily="66" charset="0"/>
            </a:endParaRPr>
          </a:p>
        </p:txBody>
      </p:sp>
      <p:sp>
        <p:nvSpPr>
          <p:cNvPr id="684036" name="Rectangle 4"/>
          <p:cNvSpPr>
            <a:spLocks noChangeArrowheads="1"/>
          </p:cNvSpPr>
          <p:nvPr/>
        </p:nvSpPr>
        <p:spPr bwMode="auto">
          <a:xfrm>
            <a:off x="395535" y="986939"/>
            <a:ext cx="8594477" cy="2431435"/>
          </a:xfrm>
          <a:prstGeom prst="rect">
            <a:avLst/>
          </a:prstGeom>
          <a:noFill/>
          <a:ln w="0">
            <a:noFill/>
            <a:miter lim="800000"/>
            <a:headEnd/>
            <a:tailEnd/>
          </a:ln>
          <a:effectLst/>
        </p:spPr>
        <p:txBody>
          <a:bodyPr wrap="square" anchor="ctr">
            <a:spAutoFit/>
          </a:bodyPr>
          <a:lstStyle/>
          <a:p>
            <a:pPr>
              <a:defRPr/>
            </a:pPr>
            <a:r>
              <a:rPr lang="hu-HU" sz="2400" i="0" dirty="0">
                <a:latin typeface="+mn-lt"/>
                <a:cs typeface="Arial" charset="0"/>
              </a:rPr>
              <a:t>V</a:t>
            </a:r>
            <a:r>
              <a:rPr lang="en-US" sz="2400" i="0" dirty="0" err="1">
                <a:latin typeface="+mn-lt"/>
                <a:cs typeface="Arial" charset="0"/>
              </a:rPr>
              <a:t>ery</a:t>
            </a:r>
            <a:r>
              <a:rPr lang="en-US" sz="2400" i="0" dirty="0">
                <a:latin typeface="+mn-lt"/>
                <a:cs typeface="Arial" charset="0"/>
              </a:rPr>
              <a:t> efficient and economic waste management procedure.</a:t>
            </a:r>
            <a:endParaRPr lang="hu-HU" sz="2400" i="0" dirty="0">
              <a:latin typeface="+mn-lt"/>
              <a:cs typeface="Arial" charset="0"/>
            </a:endParaRPr>
          </a:p>
          <a:p>
            <a:pPr>
              <a:defRPr/>
            </a:pPr>
            <a:endParaRPr lang="hu-HU" sz="2400" i="0" dirty="0">
              <a:latin typeface="+mn-lt"/>
              <a:cs typeface="Arial" charset="0"/>
            </a:endParaRPr>
          </a:p>
          <a:p>
            <a:pPr>
              <a:defRPr/>
            </a:pPr>
            <a:r>
              <a:rPr lang="en-US" sz="2400" i="0" dirty="0">
                <a:latin typeface="+mn-lt"/>
                <a:cs typeface="Arial" charset="0"/>
              </a:rPr>
              <a:t>However, it implies</a:t>
            </a:r>
            <a:r>
              <a:rPr lang="hu-HU" sz="2400" i="0" dirty="0">
                <a:latin typeface="+mn-lt"/>
                <a:cs typeface="Arial" charset="0"/>
              </a:rPr>
              <a:t>:</a:t>
            </a:r>
          </a:p>
          <a:p>
            <a:pPr marL="266700" indent="-266700">
              <a:buFont typeface="Arial" pitchFamily="34" charset="0"/>
              <a:buChar char="•"/>
              <a:defRPr/>
            </a:pPr>
            <a:r>
              <a:rPr lang="en-US" sz="2000" i="0" dirty="0" smtClean="0">
                <a:latin typeface="+mn-lt"/>
                <a:cs typeface="Arial" charset="0"/>
              </a:rPr>
              <a:t>accurate </a:t>
            </a:r>
            <a:r>
              <a:rPr lang="en-US" sz="2000" i="0" dirty="0">
                <a:latin typeface="+mn-lt"/>
                <a:cs typeface="Arial" charset="0"/>
              </a:rPr>
              <a:t>administrative control </a:t>
            </a:r>
            <a:r>
              <a:rPr lang="en-US" sz="2000" i="0" dirty="0" smtClean="0">
                <a:latin typeface="+mn-lt"/>
                <a:cs typeface="Arial" charset="0"/>
              </a:rPr>
              <a:t>measures</a:t>
            </a:r>
            <a:endParaRPr lang="hu-HU" sz="2000" i="0" dirty="0">
              <a:latin typeface="+mn-lt"/>
              <a:cs typeface="Arial" charset="0"/>
            </a:endParaRPr>
          </a:p>
          <a:p>
            <a:pPr marL="266700" indent="-266700">
              <a:buFont typeface="Arial" pitchFamily="34" charset="0"/>
              <a:buChar char="•"/>
              <a:defRPr/>
            </a:pPr>
            <a:r>
              <a:rPr lang="en-US" sz="2000" i="0" dirty="0" smtClean="0">
                <a:latin typeface="+mn-lt"/>
                <a:cs typeface="Arial" charset="0"/>
              </a:rPr>
              <a:t>very </a:t>
            </a:r>
            <a:r>
              <a:rPr lang="en-US" sz="2000" i="0" dirty="0">
                <a:latin typeface="+mn-lt"/>
                <a:cs typeface="Arial" charset="0"/>
              </a:rPr>
              <a:t>careful waste segregation </a:t>
            </a:r>
            <a:endParaRPr lang="en-US" sz="2000" i="0" dirty="0" smtClean="0">
              <a:latin typeface="+mn-lt"/>
              <a:cs typeface="Arial" charset="0"/>
            </a:endParaRPr>
          </a:p>
          <a:p>
            <a:pPr marL="266700" indent="-266700">
              <a:buFont typeface="Arial" pitchFamily="34" charset="0"/>
              <a:buChar char="•"/>
              <a:defRPr/>
            </a:pPr>
            <a:r>
              <a:rPr lang="en-US" sz="2000" i="0" dirty="0" smtClean="0">
                <a:latin typeface="+mn-lt"/>
                <a:cs typeface="Arial" charset="0"/>
              </a:rPr>
              <a:t>activity </a:t>
            </a:r>
            <a:r>
              <a:rPr lang="en-US" sz="2000" i="0" dirty="0">
                <a:latin typeface="+mn-lt"/>
                <a:cs typeface="Arial" charset="0"/>
              </a:rPr>
              <a:t>measurements at the origin of waste production and at the end of the decay storage </a:t>
            </a:r>
            <a:r>
              <a:rPr lang="en-US" sz="2000" i="0" dirty="0" smtClean="0">
                <a:latin typeface="+mn-lt"/>
                <a:cs typeface="Arial" charset="0"/>
              </a:rPr>
              <a:t>period</a:t>
            </a:r>
            <a:endParaRPr lang="hu-HU" sz="2000" i="0" dirty="0">
              <a:latin typeface="+mn-lt"/>
              <a:cs typeface="Arial" charset="0"/>
            </a:endParaRPr>
          </a:p>
        </p:txBody>
      </p:sp>
    </p:spTree>
    <p:extLst>
      <p:ext uri="{BB962C8B-B14F-4D97-AF65-F5344CB8AC3E}">
        <p14:creationId xmlns:p14="http://schemas.microsoft.com/office/powerpoint/2010/main" val="354940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a:xfrm>
            <a:off x="323850" y="274638"/>
            <a:ext cx="8496300" cy="706437"/>
          </a:xfrm>
        </p:spPr>
        <p:txBody>
          <a:bodyPr>
            <a:normAutofit/>
          </a:bodyPr>
          <a:lstStyle/>
          <a:p>
            <a:r>
              <a:rPr lang="en-US" altLang="en-US" sz="2900" dirty="0" smtClean="0"/>
              <a:t>Storage in safes</a:t>
            </a:r>
            <a:endParaRPr lang="hu-HU" altLang="en-US" sz="2900" b="0" dirty="0" smtClean="0"/>
          </a:p>
        </p:txBody>
      </p:sp>
      <p:sp>
        <p:nvSpPr>
          <p:cNvPr id="25603" name="Rectangle 3"/>
          <p:cNvSpPr>
            <a:spLocks noGrp="1"/>
          </p:cNvSpPr>
          <p:nvPr>
            <p:ph type="body" idx="1"/>
          </p:nvPr>
        </p:nvSpPr>
        <p:spPr>
          <a:xfrm>
            <a:off x="323850" y="1004888"/>
            <a:ext cx="8642350" cy="2824162"/>
          </a:xfrm>
        </p:spPr>
        <p:txBody>
          <a:bodyPr>
            <a:normAutofit fontScale="92500"/>
          </a:bodyPr>
          <a:lstStyle/>
          <a:p>
            <a:pPr marL="0" indent="0">
              <a:buClr>
                <a:srgbClr val="336600"/>
              </a:buClr>
              <a:buSzPct val="80000"/>
              <a:buFontTx/>
              <a:buNone/>
              <a:defRPr/>
            </a:pPr>
            <a:r>
              <a:rPr lang="en-US" sz="2400" dirty="0" smtClean="0">
                <a:solidFill>
                  <a:schemeClr val="tx1"/>
                </a:solidFill>
              </a:rPr>
              <a:t>This option, which is only suitable for small size and a small number of containers, utilizes floor safes which are mass produced, inexpensive, readily available and recognized as a secure system </a:t>
            </a:r>
            <a:endParaRPr lang="hu-HU" sz="2400" dirty="0" smtClean="0">
              <a:solidFill>
                <a:schemeClr val="tx1"/>
              </a:solidFill>
            </a:endParaRPr>
          </a:p>
          <a:p>
            <a:pPr marL="0" indent="0">
              <a:buFont typeface="Wingdings 2" pitchFamily="18" charset="2"/>
              <a:buNone/>
              <a:defRPr/>
            </a:pPr>
            <a:endParaRPr lang="hu-HU" sz="2400" dirty="0" smtClean="0">
              <a:solidFill>
                <a:schemeClr val="tx1"/>
              </a:solidFill>
            </a:endParaRPr>
          </a:p>
          <a:p>
            <a:pPr marL="0" indent="0">
              <a:buClr>
                <a:srgbClr val="336600"/>
              </a:buClr>
              <a:buSzPct val="75000"/>
              <a:buFontTx/>
              <a:buNone/>
              <a:defRPr/>
            </a:pPr>
            <a:r>
              <a:rPr lang="en-US" sz="2400" dirty="0" smtClean="0">
                <a:solidFill>
                  <a:schemeClr val="tx1"/>
                </a:solidFill>
              </a:rPr>
              <a:t>Unauthorized intrusion is difficult, and removal of the safe would not be an easy operation if the safe is installed in a foundation</a:t>
            </a:r>
          </a:p>
        </p:txBody>
      </p:sp>
      <p:pic>
        <p:nvPicPr>
          <p:cNvPr id="70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324" y="3426921"/>
            <a:ext cx="3733899" cy="3191367"/>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004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a:xfrm>
            <a:off x="388938" y="250825"/>
            <a:ext cx="8362950" cy="576263"/>
          </a:xfrm>
        </p:spPr>
        <p:txBody>
          <a:bodyPr>
            <a:noAutofit/>
          </a:bodyPr>
          <a:lstStyle/>
          <a:p>
            <a:r>
              <a:rPr lang="en-US" altLang="en-US" sz="2900" dirty="0" smtClean="0"/>
              <a:t>Storage in concrete bunkers</a:t>
            </a:r>
            <a:endParaRPr lang="hu-HU" altLang="en-US" sz="2900" dirty="0" smtClean="0"/>
          </a:p>
        </p:txBody>
      </p:sp>
      <p:sp>
        <p:nvSpPr>
          <p:cNvPr id="731139" name="Rectangle 3"/>
          <p:cNvSpPr>
            <a:spLocks noGrp="1"/>
          </p:cNvSpPr>
          <p:nvPr>
            <p:ph type="body" idx="1"/>
          </p:nvPr>
        </p:nvSpPr>
        <p:spPr>
          <a:xfrm>
            <a:off x="390525" y="908720"/>
            <a:ext cx="8469312" cy="1089025"/>
          </a:xfrm>
          <a:ln w="25400"/>
        </p:spPr>
        <p:txBody>
          <a:bodyPr>
            <a:normAutofit lnSpcReduction="10000"/>
          </a:bodyPr>
          <a:lstStyle/>
          <a:p>
            <a:pPr marL="0" indent="0">
              <a:spcBef>
                <a:spcPts val="0"/>
              </a:spcBef>
              <a:buFont typeface="Wingdings 2" pitchFamily="18" charset="2"/>
              <a:buNone/>
              <a:defRPr/>
            </a:pPr>
            <a:r>
              <a:rPr lang="en-US" sz="2400" dirty="0" smtClean="0">
                <a:solidFill>
                  <a:schemeClr val="tx1"/>
                </a:solidFill>
                <a:latin typeface="+mj-lt"/>
              </a:rPr>
              <a:t>A reinforced concrete bunker could be used for the storage of small, medium and large containers, depending upon the size of the bunker</a:t>
            </a:r>
          </a:p>
        </p:txBody>
      </p:sp>
      <p:sp>
        <p:nvSpPr>
          <p:cNvPr id="71684" name="Rectangle 4"/>
          <p:cNvSpPr>
            <a:spLocks noChangeArrowheads="1"/>
          </p:cNvSpPr>
          <p:nvPr/>
        </p:nvSpPr>
        <p:spPr bwMode="auto">
          <a:xfrm>
            <a:off x="611188" y="4005263"/>
            <a:ext cx="8064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110000"/>
              <a:buChar char="•"/>
              <a:defRPr sz="3200">
                <a:solidFill>
                  <a:schemeClr val="tx2"/>
                </a:solidFill>
                <a:latin typeface="Arial" pitchFamily="34" charset="0"/>
              </a:defRPr>
            </a:lvl1pPr>
            <a:lvl2pPr marL="742950" indent="-285750" eaLnBrk="0" hangingPunct="0">
              <a:spcBef>
                <a:spcPct val="20000"/>
              </a:spcBef>
              <a:buClr>
                <a:schemeClr val="folHlink"/>
              </a:buClr>
              <a:buSzPct val="110000"/>
              <a:buChar char="•"/>
              <a:defRPr sz="2800">
                <a:solidFill>
                  <a:schemeClr val="tx2"/>
                </a:solidFill>
                <a:latin typeface="Arial" pitchFamily="34" charset="0"/>
              </a:defRPr>
            </a:lvl2pPr>
            <a:lvl3pPr marL="1143000" indent="-228600" eaLnBrk="0" hangingPunct="0">
              <a:spcBef>
                <a:spcPct val="20000"/>
              </a:spcBef>
              <a:buClr>
                <a:schemeClr val="folHlink"/>
              </a:buClr>
              <a:buSzPct val="110000"/>
              <a:buChar char="•"/>
              <a:defRPr sz="2400">
                <a:solidFill>
                  <a:schemeClr val="tx2"/>
                </a:solidFill>
                <a:latin typeface="Arial" pitchFamily="34" charset="0"/>
              </a:defRPr>
            </a:lvl3pPr>
            <a:lvl4pPr marL="1600200" indent="-228600" eaLnBrk="0" hangingPunct="0">
              <a:spcBef>
                <a:spcPct val="20000"/>
              </a:spcBef>
              <a:buClr>
                <a:schemeClr val="folHlink"/>
              </a:buClr>
              <a:buSzPct val="110000"/>
              <a:buChar char="•"/>
              <a:defRPr sz="2400">
                <a:solidFill>
                  <a:schemeClr val="tx2"/>
                </a:solidFill>
                <a:latin typeface="Arial" pitchFamily="34" charset="0"/>
              </a:defRPr>
            </a:lvl4pPr>
            <a:lvl5pPr marL="2057400" indent="-228600" eaLnBrk="0" hangingPunct="0">
              <a:spcBef>
                <a:spcPct val="20000"/>
              </a:spcBef>
              <a:buClr>
                <a:schemeClr val="folHlink"/>
              </a:buClr>
              <a:buSzPct val="110000"/>
              <a:buChar char="•"/>
              <a:defRPr sz="2400">
                <a:solidFill>
                  <a:schemeClr val="tx2"/>
                </a:solidFill>
                <a:latin typeface="Arial" pitchFamily="34"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9pPr>
          </a:lstStyle>
          <a:p>
            <a:pPr eaLnBrk="1" hangingPunct="1">
              <a:lnSpc>
                <a:spcPct val="90000"/>
              </a:lnSpc>
              <a:spcBef>
                <a:spcPct val="50000"/>
              </a:spcBef>
              <a:buClr>
                <a:srgbClr val="F9F9F9"/>
              </a:buClr>
              <a:buSzPct val="65000"/>
              <a:buFont typeface="Wingdings 2" pitchFamily="18" charset="2"/>
              <a:buChar char=""/>
            </a:pPr>
            <a:endParaRPr lang="en-US" altLang="en-US" sz="1800">
              <a:solidFill>
                <a:schemeClr val="tx1"/>
              </a:solidFill>
              <a:latin typeface="Comic Sans MS" pitchFamily="66" charset="0"/>
            </a:endParaRPr>
          </a:p>
        </p:txBody>
      </p:sp>
      <p:pic>
        <p:nvPicPr>
          <p:cNvPr id="7168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013" y="4165600"/>
            <a:ext cx="1743075" cy="13081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168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257550"/>
            <a:ext cx="2389188" cy="1792288"/>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687" name="AutoShape 10"/>
          <p:cNvSpPr>
            <a:spLocks noChangeArrowheads="1"/>
          </p:cNvSpPr>
          <p:nvPr/>
        </p:nvSpPr>
        <p:spPr bwMode="auto">
          <a:xfrm>
            <a:off x="846932" y="4797425"/>
            <a:ext cx="2159000" cy="142875"/>
          </a:xfrm>
          <a:prstGeom prst="rightArrow">
            <a:avLst>
              <a:gd name="adj1" fmla="val 50000"/>
              <a:gd name="adj2" fmla="val 377778"/>
            </a:avLst>
          </a:prstGeom>
          <a:solidFill>
            <a:srgbClr val="FFCC00"/>
          </a:solidFill>
          <a:ln w="9525">
            <a:solidFill>
              <a:schemeClr val="tx1"/>
            </a:solidFill>
            <a:miter lim="800000"/>
            <a:headEnd/>
            <a:tailEnd/>
          </a:ln>
        </p:spPr>
        <p:txBody>
          <a:bodyPr wrap="none" anchor="ctr"/>
          <a:lstStyle>
            <a:lvl1pPr eaLnBrk="0" hangingPunct="0">
              <a:spcBef>
                <a:spcPct val="20000"/>
              </a:spcBef>
              <a:buClr>
                <a:schemeClr val="folHlink"/>
              </a:buClr>
              <a:buSzPct val="110000"/>
              <a:buChar char="•"/>
              <a:defRPr sz="3200">
                <a:solidFill>
                  <a:schemeClr val="tx2"/>
                </a:solidFill>
                <a:latin typeface="Arial" pitchFamily="34" charset="0"/>
              </a:defRPr>
            </a:lvl1pPr>
            <a:lvl2pPr marL="742950" indent="-285750" eaLnBrk="0" hangingPunct="0">
              <a:spcBef>
                <a:spcPct val="20000"/>
              </a:spcBef>
              <a:buClr>
                <a:schemeClr val="folHlink"/>
              </a:buClr>
              <a:buSzPct val="110000"/>
              <a:buChar char="•"/>
              <a:defRPr sz="2800">
                <a:solidFill>
                  <a:schemeClr val="tx2"/>
                </a:solidFill>
                <a:latin typeface="Arial" pitchFamily="34" charset="0"/>
              </a:defRPr>
            </a:lvl2pPr>
            <a:lvl3pPr marL="1143000" indent="-228600" eaLnBrk="0" hangingPunct="0">
              <a:spcBef>
                <a:spcPct val="20000"/>
              </a:spcBef>
              <a:buClr>
                <a:schemeClr val="folHlink"/>
              </a:buClr>
              <a:buSzPct val="110000"/>
              <a:buChar char="•"/>
              <a:defRPr sz="2400">
                <a:solidFill>
                  <a:schemeClr val="tx2"/>
                </a:solidFill>
                <a:latin typeface="Arial" pitchFamily="34" charset="0"/>
              </a:defRPr>
            </a:lvl3pPr>
            <a:lvl4pPr marL="1600200" indent="-228600" eaLnBrk="0" hangingPunct="0">
              <a:spcBef>
                <a:spcPct val="20000"/>
              </a:spcBef>
              <a:buClr>
                <a:schemeClr val="folHlink"/>
              </a:buClr>
              <a:buSzPct val="110000"/>
              <a:buChar char="•"/>
              <a:defRPr sz="2400">
                <a:solidFill>
                  <a:schemeClr val="tx2"/>
                </a:solidFill>
                <a:latin typeface="Arial" pitchFamily="34" charset="0"/>
              </a:defRPr>
            </a:lvl4pPr>
            <a:lvl5pPr marL="2057400" indent="-228600" eaLnBrk="0" hangingPunct="0">
              <a:spcBef>
                <a:spcPct val="20000"/>
              </a:spcBef>
              <a:buClr>
                <a:schemeClr val="folHlink"/>
              </a:buClr>
              <a:buSzPct val="110000"/>
              <a:buChar char="•"/>
              <a:defRPr sz="2400">
                <a:solidFill>
                  <a:schemeClr val="tx2"/>
                </a:solidFill>
                <a:latin typeface="Arial" pitchFamily="34"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9pPr>
          </a:lstStyle>
          <a:p>
            <a:pPr eaLnBrk="1" hangingPunct="1">
              <a:spcBef>
                <a:spcPct val="0"/>
              </a:spcBef>
              <a:buClrTx/>
              <a:buSzTx/>
              <a:buFontTx/>
              <a:buNone/>
            </a:pPr>
            <a:endParaRPr lang="es-ES" altLang="en-US" sz="1800">
              <a:solidFill>
                <a:schemeClr val="tx1"/>
              </a:solidFill>
              <a:latin typeface="Times New Roman" pitchFamily="18" charset="0"/>
            </a:endParaRPr>
          </a:p>
        </p:txBody>
      </p:sp>
      <p:pic>
        <p:nvPicPr>
          <p:cNvPr id="7168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2263" y="3319463"/>
            <a:ext cx="2951162" cy="221297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31148" name="Rectangle 12"/>
          <p:cNvSpPr>
            <a:spLocks noChangeArrowheads="1"/>
          </p:cNvSpPr>
          <p:nvPr/>
        </p:nvSpPr>
        <p:spPr bwMode="auto">
          <a:xfrm>
            <a:off x="390525" y="2105025"/>
            <a:ext cx="6429375" cy="923925"/>
          </a:xfrm>
          <a:prstGeom prst="rect">
            <a:avLst/>
          </a:prstGeom>
          <a:noFill/>
          <a:ln w="31750">
            <a:noFill/>
            <a:miter lim="800000"/>
            <a:headEnd/>
            <a:tailEnd/>
          </a:ln>
          <a:effectLst/>
        </p:spPr>
        <p:txBody>
          <a:bodyPr>
            <a:spAutoFit/>
          </a:bodyPr>
          <a:lstStyle/>
          <a:p>
            <a:pPr>
              <a:lnSpc>
                <a:spcPct val="90000"/>
              </a:lnSpc>
              <a:spcBef>
                <a:spcPct val="50000"/>
              </a:spcBef>
              <a:buClr>
                <a:srgbClr val="F9F9F9"/>
              </a:buClr>
              <a:buSzPct val="65000"/>
              <a:buFont typeface="Wingdings 2" pitchFamily="18" charset="2"/>
              <a:buNone/>
              <a:defRPr/>
            </a:pPr>
            <a:r>
              <a:rPr lang="en-US" sz="2000" dirty="0" smtClean="0">
                <a:latin typeface="+mj-lt"/>
                <a:cs typeface="Arial" charset="0"/>
              </a:rPr>
              <a:t>A bunker </a:t>
            </a:r>
            <a:r>
              <a:rPr lang="en-US" sz="2000" dirty="0">
                <a:latin typeface="+mj-lt"/>
                <a:cs typeface="Arial" charset="0"/>
              </a:rPr>
              <a:t>designed with a heavy lid could serve as a cheap but secure system for the storage of small and medium </a:t>
            </a:r>
            <a:r>
              <a:rPr lang="en-US" sz="2000" dirty="0" smtClean="0">
                <a:latin typeface="+mj-lt"/>
                <a:cs typeface="Arial" charset="0"/>
              </a:rPr>
              <a:t>size packages</a:t>
            </a:r>
            <a:endParaRPr lang="en-US" sz="2000" dirty="0">
              <a:latin typeface="+mj-lt"/>
              <a:cs typeface="Arial" charset="0"/>
            </a:endParaRPr>
          </a:p>
        </p:txBody>
      </p:sp>
      <p:sp>
        <p:nvSpPr>
          <p:cNvPr id="731150" name="Rectangle 14"/>
          <p:cNvSpPr>
            <a:spLocks noChangeArrowheads="1"/>
          </p:cNvSpPr>
          <p:nvPr/>
        </p:nvSpPr>
        <p:spPr bwMode="auto">
          <a:xfrm>
            <a:off x="390525" y="5700712"/>
            <a:ext cx="8569325" cy="1016000"/>
          </a:xfrm>
          <a:prstGeom prst="rect">
            <a:avLst/>
          </a:prstGeom>
          <a:noFill/>
          <a:ln w="25400">
            <a:noFill/>
            <a:miter lim="800000"/>
            <a:headEnd/>
            <a:tailEnd/>
          </a:ln>
          <a:effectLst/>
        </p:spPr>
        <p:txBody>
          <a:bodyPr>
            <a:spAutoFit/>
          </a:bodyPr>
          <a:lstStyle/>
          <a:p>
            <a:pPr>
              <a:spcBef>
                <a:spcPct val="20000"/>
              </a:spcBef>
              <a:buClr>
                <a:srgbClr val="F9F9F9"/>
              </a:buClr>
              <a:buSzPct val="65000"/>
              <a:buFont typeface="Wingdings 2" pitchFamily="18" charset="2"/>
              <a:buNone/>
              <a:defRPr/>
            </a:pPr>
            <a:r>
              <a:rPr lang="en-US" sz="2000" dirty="0">
                <a:latin typeface="+mj-lt"/>
                <a:cs typeface="Arial" charset="0"/>
              </a:rPr>
              <a:t>A larger bunker with a heavy lid could house large packages as well as small and medium ones and would be useful where there are larger numbers of sources for </a:t>
            </a:r>
            <a:r>
              <a:rPr lang="en-US" sz="2000" dirty="0" smtClean="0">
                <a:latin typeface="+mj-lt"/>
                <a:cs typeface="Arial" charset="0"/>
              </a:rPr>
              <a:t>storage</a:t>
            </a:r>
            <a:endParaRPr lang="hu-HU" sz="2000" dirty="0">
              <a:latin typeface="+mj-lt"/>
              <a:cs typeface="Arial" charset="0"/>
            </a:endParaRPr>
          </a:p>
        </p:txBody>
      </p:sp>
      <p:pic>
        <p:nvPicPr>
          <p:cNvPr id="7169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75" y="2105025"/>
            <a:ext cx="1657350" cy="124460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65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p:nvPr>
        </p:nvSpPr>
        <p:spPr>
          <a:xfrm>
            <a:off x="180975" y="260350"/>
            <a:ext cx="8712200" cy="504825"/>
          </a:xfrm>
        </p:spPr>
        <p:txBody>
          <a:bodyPr>
            <a:noAutofit/>
          </a:bodyPr>
          <a:lstStyle/>
          <a:p>
            <a:r>
              <a:rPr lang="en-US" altLang="en-US" sz="2900" dirty="0" smtClean="0"/>
              <a:t>Storage in well-protected rooms</a:t>
            </a:r>
            <a:endParaRPr lang="hu-HU" altLang="en-US" sz="2900" b="0" dirty="0" smtClean="0">
              <a:solidFill>
                <a:srgbClr val="FFFFFF"/>
              </a:solidFill>
            </a:endParaRPr>
          </a:p>
        </p:txBody>
      </p:sp>
      <p:sp>
        <p:nvSpPr>
          <p:cNvPr id="710659" name="Rectangle 3"/>
          <p:cNvSpPr>
            <a:spLocks noGrp="1"/>
          </p:cNvSpPr>
          <p:nvPr>
            <p:ph type="body" idx="1"/>
          </p:nvPr>
        </p:nvSpPr>
        <p:spPr>
          <a:xfrm>
            <a:off x="0" y="2513013"/>
            <a:ext cx="4700588" cy="2308225"/>
          </a:xfrm>
          <a:ln w="25400"/>
        </p:spPr>
        <p:txBody>
          <a:bodyPr>
            <a:spAutoFit/>
          </a:bodyPr>
          <a:lstStyle/>
          <a:p>
            <a:pPr>
              <a:buClr>
                <a:srgbClr val="F9F9F9"/>
              </a:buClr>
              <a:buSzPct val="65000"/>
              <a:buFontTx/>
              <a:buNone/>
              <a:defRPr/>
            </a:pPr>
            <a:r>
              <a:rPr lang="hu-HU" sz="2400" kern="1200" dirty="0" smtClean="0">
                <a:solidFill>
                  <a:schemeClr val="tx1"/>
                </a:solidFill>
                <a:cs typeface="Arial" charset="0"/>
              </a:rPr>
              <a:t>	</a:t>
            </a:r>
            <a:r>
              <a:rPr lang="en-US" sz="2400" kern="1200" dirty="0" smtClean="0">
                <a:solidFill>
                  <a:schemeClr val="tx1"/>
                </a:solidFill>
                <a:cs typeface="Arial" charset="0"/>
              </a:rPr>
              <a:t>Small and medium sized containers may be arranged for convenience on shelves whereas large containers would be placed on the floor.</a:t>
            </a:r>
            <a:r>
              <a:rPr lang="hu-HU" sz="2400" kern="1200" dirty="0" smtClean="0">
                <a:solidFill>
                  <a:schemeClr val="tx1"/>
                </a:solidFill>
                <a:cs typeface="Arial" charset="0"/>
              </a:rPr>
              <a:t>	</a:t>
            </a:r>
            <a:endParaRPr lang="en-US" sz="2400" kern="1200" dirty="0" smtClean="0">
              <a:solidFill>
                <a:schemeClr val="tx1"/>
              </a:solidFill>
              <a:cs typeface="Arial" charset="0"/>
            </a:endParaRPr>
          </a:p>
        </p:txBody>
      </p:sp>
      <p:pic>
        <p:nvPicPr>
          <p:cNvPr id="727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2781300"/>
            <a:ext cx="3240087" cy="168592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2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981075"/>
            <a:ext cx="2159000" cy="1619250"/>
          </a:xfrm>
          <a:prstGeom prst="rect">
            <a:avLst/>
          </a:prstGeom>
          <a:noFill/>
          <a:ln w="25400" cap="sq">
            <a:solidFill>
              <a:srgbClr val="0000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727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508500"/>
            <a:ext cx="1944688" cy="14589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0663" name="Rectangle 7"/>
          <p:cNvSpPr>
            <a:spLocks noChangeArrowheads="1"/>
          </p:cNvSpPr>
          <p:nvPr/>
        </p:nvSpPr>
        <p:spPr bwMode="auto">
          <a:xfrm>
            <a:off x="1258888" y="6165850"/>
            <a:ext cx="3313112" cy="338138"/>
          </a:xfrm>
          <a:prstGeom prst="rect">
            <a:avLst/>
          </a:prstGeom>
          <a:solidFill>
            <a:srgbClr val="CCFFCC"/>
          </a:solidFill>
          <a:ln w="25400">
            <a:solidFill>
              <a:srgbClr val="666699"/>
            </a:solidFill>
            <a:miter lim="800000"/>
            <a:headEnd/>
            <a:tailEnd/>
          </a:ln>
          <a:effectLst/>
        </p:spPr>
        <p:txBody>
          <a:bodyPr>
            <a:spAutoFit/>
          </a:bodyPr>
          <a:lstStyle/>
          <a:p>
            <a:pPr algn="ctr">
              <a:defRPr/>
            </a:pPr>
            <a:r>
              <a:rPr lang="en-US" sz="1600" b="1" i="0" dirty="0">
                <a:solidFill>
                  <a:srgbClr val="143ADE"/>
                </a:solidFill>
                <a:latin typeface="+mj-lt"/>
                <a:cs typeface="Arial" charset="0"/>
              </a:rPr>
              <a:t>storage of unconditioned DSRS</a:t>
            </a:r>
            <a:endParaRPr lang="hu-HU" sz="1600" b="1" i="0" dirty="0">
              <a:solidFill>
                <a:srgbClr val="143ADE"/>
              </a:solidFill>
              <a:latin typeface="+mj-lt"/>
              <a:cs typeface="Arial" charset="0"/>
            </a:endParaRPr>
          </a:p>
        </p:txBody>
      </p:sp>
      <p:pic>
        <p:nvPicPr>
          <p:cNvPr id="727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4797425"/>
            <a:ext cx="1655763" cy="124142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0665" name="Rectangle 9"/>
          <p:cNvSpPr>
            <a:spLocks noChangeArrowheads="1"/>
          </p:cNvSpPr>
          <p:nvPr/>
        </p:nvSpPr>
        <p:spPr bwMode="auto">
          <a:xfrm>
            <a:off x="4972050" y="6308725"/>
            <a:ext cx="3992563" cy="338138"/>
          </a:xfrm>
          <a:prstGeom prst="rect">
            <a:avLst/>
          </a:prstGeom>
          <a:solidFill>
            <a:srgbClr val="CCFFCC"/>
          </a:solidFill>
          <a:ln w="19050">
            <a:solidFill>
              <a:srgbClr val="0000FF"/>
            </a:solidFill>
            <a:miter lim="800000"/>
            <a:headEnd/>
            <a:tailEnd/>
          </a:ln>
          <a:effectLst/>
        </p:spPr>
        <p:txBody>
          <a:bodyPr>
            <a:spAutoFit/>
          </a:bodyPr>
          <a:lstStyle/>
          <a:p>
            <a:pPr algn="ctr">
              <a:defRPr/>
            </a:pPr>
            <a:r>
              <a:rPr lang="en-US" sz="1600" b="1" i="0" dirty="0">
                <a:solidFill>
                  <a:srgbClr val="143ADE"/>
                </a:solidFill>
                <a:latin typeface="+mj-lt"/>
                <a:cs typeface="Arial" charset="0"/>
              </a:rPr>
              <a:t>long term storage of conditioned DSRS</a:t>
            </a:r>
            <a:endParaRPr lang="hu-HU" sz="1600" b="1" i="0" dirty="0">
              <a:solidFill>
                <a:srgbClr val="143ADE"/>
              </a:solidFill>
              <a:latin typeface="+mj-lt"/>
              <a:cs typeface="Arial" charset="0"/>
            </a:endParaRPr>
          </a:p>
        </p:txBody>
      </p:sp>
      <p:pic>
        <p:nvPicPr>
          <p:cNvPr id="7271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4868863"/>
            <a:ext cx="1584325" cy="118903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2715" name="AutoShape 11"/>
          <p:cNvSpPr>
            <a:spLocks noChangeArrowheads="1"/>
          </p:cNvSpPr>
          <p:nvPr/>
        </p:nvSpPr>
        <p:spPr bwMode="auto">
          <a:xfrm>
            <a:off x="6732588" y="3860800"/>
            <a:ext cx="144462" cy="976313"/>
          </a:xfrm>
          <a:prstGeom prst="downArrow">
            <a:avLst>
              <a:gd name="adj1" fmla="val 50000"/>
              <a:gd name="adj2" fmla="val 168957"/>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folHlink"/>
              </a:buClr>
              <a:buSzPct val="110000"/>
              <a:buChar char="•"/>
              <a:defRPr sz="3200">
                <a:solidFill>
                  <a:schemeClr val="tx2"/>
                </a:solidFill>
                <a:latin typeface="Arial" pitchFamily="34" charset="0"/>
              </a:defRPr>
            </a:lvl1pPr>
            <a:lvl2pPr marL="742950" indent="-285750" eaLnBrk="0" hangingPunct="0">
              <a:spcBef>
                <a:spcPct val="20000"/>
              </a:spcBef>
              <a:buClr>
                <a:schemeClr val="folHlink"/>
              </a:buClr>
              <a:buSzPct val="110000"/>
              <a:buChar char="•"/>
              <a:defRPr sz="2800">
                <a:solidFill>
                  <a:schemeClr val="tx2"/>
                </a:solidFill>
                <a:latin typeface="Arial" pitchFamily="34" charset="0"/>
              </a:defRPr>
            </a:lvl2pPr>
            <a:lvl3pPr marL="1143000" indent="-228600" eaLnBrk="0" hangingPunct="0">
              <a:spcBef>
                <a:spcPct val="20000"/>
              </a:spcBef>
              <a:buClr>
                <a:schemeClr val="folHlink"/>
              </a:buClr>
              <a:buSzPct val="110000"/>
              <a:buChar char="•"/>
              <a:defRPr sz="2400">
                <a:solidFill>
                  <a:schemeClr val="tx2"/>
                </a:solidFill>
                <a:latin typeface="Arial" pitchFamily="34" charset="0"/>
              </a:defRPr>
            </a:lvl3pPr>
            <a:lvl4pPr marL="1600200" indent="-228600" eaLnBrk="0" hangingPunct="0">
              <a:spcBef>
                <a:spcPct val="20000"/>
              </a:spcBef>
              <a:buClr>
                <a:schemeClr val="folHlink"/>
              </a:buClr>
              <a:buSzPct val="110000"/>
              <a:buChar char="•"/>
              <a:defRPr sz="2400">
                <a:solidFill>
                  <a:schemeClr val="tx2"/>
                </a:solidFill>
                <a:latin typeface="Arial" pitchFamily="34" charset="0"/>
              </a:defRPr>
            </a:lvl4pPr>
            <a:lvl5pPr marL="2057400" indent="-228600" eaLnBrk="0" hangingPunct="0">
              <a:spcBef>
                <a:spcPct val="20000"/>
              </a:spcBef>
              <a:buClr>
                <a:schemeClr val="folHlink"/>
              </a:buClr>
              <a:buSzPct val="110000"/>
              <a:buChar char="•"/>
              <a:defRPr sz="2400">
                <a:solidFill>
                  <a:schemeClr val="tx2"/>
                </a:solidFill>
                <a:latin typeface="Arial" pitchFamily="34"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9pPr>
          </a:lstStyle>
          <a:p>
            <a:pPr eaLnBrk="1" hangingPunct="1">
              <a:spcBef>
                <a:spcPct val="0"/>
              </a:spcBef>
              <a:buClrTx/>
              <a:buSzTx/>
              <a:buFontTx/>
              <a:buNone/>
            </a:pPr>
            <a:endParaRPr lang="es-ES" altLang="en-US" sz="1800">
              <a:solidFill>
                <a:schemeClr val="tx1"/>
              </a:solidFill>
              <a:latin typeface="Times New Roman" pitchFamily="18" charset="0"/>
            </a:endParaRPr>
          </a:p>
        </p:txBody>
      </p:sp>
      <p:sp>
        <p:nvSpPr>
          <p:cNvPr id="72716" name="AutoShape 13"/>
          <p:cNvSpPr>
            <a:spLocks noChangeArrowheads="1"/>
          </p:cNvSpPr>
          <p:nvPr/>
        </p:nvSpPr>
        <p:spPr bwMode="auto">
          <a:xfrm rot="2668462">
            <a:off x="4678363" y="3354388"/>
            <a:ext cx="180975" cy="2232025"/>
          </a:xfrm>
          <a:prstGeom prst="downArrow">
            <a:avLst>
              <a:gd name="adj1" fmla="val 50000"/>
              <a:gd name="adj2" fmla="val 308333"/>
            </a:avLst>
          </a:prstGeom>
          <a:solidFill>
            <a:schemeClr val="accent1"/>
          </a:solidFill>
          <a:ln w="9525">
            <a:solidFill>
              <a:schemeClr val="tx1"/>
            </a:solidFill>
            <a:miter lim="800000"/>
            <a:headEnd/>
            <a:tailEnd/>
          </a:ln>
        </p:spPr>
        <p:txBody>
          <a:bodyPr wrap="none" anchor="ctr"/>
          <a:lstStyle>
            <a:lvl1pPr eaLnBrk="0" hangingPunct="0">
              <a:spcBef>
                <a:spcPct val="20000"/>
              </a:spcBef>
              <a:buClr>
                <a:schemeClr val="folHlink"/>
              </a:buClr>
              <a:buSzPct val="110000"/>
              <a:buChar char="•"/>
              <a:defRPr sz="3200">
                <a:solidFill>
                  <a:schemeClr val="tx2"/>
                </a:solidFill>
                <a:latin typeface="Arial" pitchFamily="34" charset="0"/>
              </a:defRPr>
            </a:lvl1pPr>
            <a:lvl2pPr marL="742950" indent="-285750" eaLnBrk="0" hangingPunct="0">
              <a:spcBef>
                <a:spcPct val="20000"/>
              </a:spcBef>
              <a:buClr>
                <a:schemeClr val="folHlink"/>
              </a:buClr>
              <a:buSzPct val="110000"/>
              <a:buChar char="•"/>
              <a:defRPr sz="2800">
                <a:solidFill>
                  <a:schemeClr val="tx2"/>
                </a:solidFill>
                <a:latin typeface="Arial" pitchFamily="34" charset="0"/>
              </a:defRPr>
            </a:lvl2pPr>
            <a:lvl3pPr marL="1143000" indent="-228600" eaLnBrk="0" hangingPunct="0">
              <a:spcBef>
                <a:spcPct val="20000"/>
              </a:spcBef>
              <a:buClr>
                <a:schemeClr val="folHlink"/>
              </a:buClr>
              <a:buSzPct val="110000"/>
              <a:buChar char="•"/>
              <a:defRPr sz="2400">
                <a:solidFill>
                  <a:schemeClr val="tx2"/>
                </a:solidFill>
                <a:latin typeface="Arial" pitchFamily="34" charset="0"/>
              </a:defRPr>
            </a:lvl3pPr>
            <a:lvl4pPr marL="1600200" indent="-228600" eaLnBrk="0" hangingPunct="0">
              <a:spcBef>
                <a:spcPct val="20000"/>
              </a:spcBef>
              <a:buClr>
                <a:schemeClr val="folHlink"/>
              </a:buClr>
              <a:buSzPct val="110000"/>
              <a:buChar char="•"/>
              <a:defRPr sz="2400">
                <a:solidFill>
                  <a:schemeClr val="tx2"/>
                </a:solidFill>
                <a:latin typeface="Arial" pitchFamily="34" charset="0"/>
              </a:defRPr>
            </a:lvl4pPr>
            <a:lvl5pPr marL="2057400" indent="-228600" eaLnBrk="0" hangingPunct="0">
              <a:spcBef>
                <a:spcPct val="20000"/>
              </a:spcBef>
              <a:buClr>
                <a:schemeClr val="folHlink"/>
              </a:buClr>
              <a:buSzPct val="110000"/>
              <a:buChar char="•"/>
              <a:defRPr sz="2400">
                <a:solidFill>
                  <a:schemeClr val="tx2"/>
                </a:solidFill>
                <a:latin typeface="Arial" pitchFamily="34"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9pPr>
          </a:lstStyle>
          <a:p>
            <a:pPr eaLnBrk="1" hangingPunct="1">
              <a:spcBef>
                <a:spcPct val="0"/>
              </a:spcBef>
              <a:buClrTx/>
              <a:buSzTx/>
              <a:buFontTx/>
              <a:buNone/>
            </a:pPr>
            <a:endParaRPr lang="es-ES" altLang="en-US" sz="1800">
              <a:solidFill>
                <a:schemeClr val="tx1"/>
              </a:solidFill>
              <a:latin typeface="Times New Roman" pitchFamily="18" charset="0"/>
            </a:endParaRPr>
          </a:p>
        </p:txBody>
      </p:sp>
      <p:sp>
        <p:nvSpPr>
          <p:cNvPr id="710671" name="Rectangle 15"/>
          <p:cNvSpPr>
            <a:spLocks noChangeArrowheads="1"/>
          </p:cNvSpPr>
          <p:nvPr/>
        </p:nvSpPr>
        <p:spPr bwMode="auto">
          <a:xfrm>
            <a:off x="338136" y="1038672"/>
            <a:ext cx="5457999" cy="1200329"/>
          </a:xfrm>
          <a:prstGeom prst="rect">
            <a:avLst/>
          </a:prstGeom>
          <a:noFill/>
          <a:ln w="25400">
            <a:noFill/>
            <a:miter lim="800000"/>
            <a:headEnd/>
            <a:tailEnd/>
          </a:ln>
          <a:effectLst/>
        </p:spPr>
        <p:txBody>
          <a:bodyPr wrap="square">
            <a:spAutoFit/>
          </a:bodyPr>
          <a:lstStyle/>
          <a:p>
            <a:pPr>
              <a:spcBef>
                <a:spcPct val="20000"/>
              </a:spcBef>
              <a:buClr>
                <a:srgbClr val="F9F9F9"/>
              </a:buClr>
              <a:buSzPct val="65000"/>
              <a:buFont typeface="Wingdings 2" pitchFamily="18" charset="2"/>
              <a:buNone/>
              <a:defRPr/>
            </a:pPr>
            <a:r>
              <a:rPr lang="en-US" sz="2400" i="0" dirty="0">
                <a:latin typeface="+mn-lt"/>
                <a:cs typeface="Arial" charset="0"/>
              </a:rPr>
              <a:t>The containers are stored in a </a:t>
            </a:r>
            <a:r>
              <a:rPr lang="en-US" sz="2400" b="1" i="0" dirty="0">
                <a:latin typeface="+mn-lt"/>
                <a:cs typeface="Arial" charset="0"/>
              </a:rPr>
              <a:t>strong</a:t>
            </a:r>
            <a:r>
              <a:rPr lang="en-US" sz="2400" i="0" u="sng" dirty="0">
                <a:latin typeface="+mn-lt"/>
                <a:cs typeface="Arial" charset="0"/>
              </a:rPr>
              <a:t> </a:t>
            </a:r>
            <a:r>
              <a:rPr lang="en-US" sz="2400" b="1" i="0" dirty="0">
                <a:latin typeface="+mn-lt"/>
                <a:cs typeface="Arial" charset="0"/>
              </a:rPr>
              <a:t>room</a:t>
            </a:r>
            <a:r>
              <a:rPr lang="en-US" sz="2400" i="0" dirty="0">
                <a:latin typeface="+mn-lt"/>
                <a:cs typeface="Arial" charset="0"/>
              </a:rPr>
              <a:t> with a </a:t>
            </a:r>
            <a:r>
              <a:rPr lang="en-US" sz="2400" b="1" i="0" dirty="0">
                <a:latin typeface="+mn-lt"/>
                <a:cs typeface="Arial" charset="0"/>
              </a:rPr>
              <a:t>secure door</a:t>
            </a:r>
            <a:r>
              <a:rPr lang="en-US" sz="2400" i="0" dirty="0">
                <a:latin typeface="+mn-lt"/>
                <a:cs typeface="Arial" charset="0"/>
              </a:rPr>
              <a:t>, high</a:t>
            </a:r>
            <a:r>
              <a:rPr lang="en-US" sz="2400" i="0" u="sng" dirty="0">
                <a:latin typeface="+mn-lt"/>
                <a:cs typeface="Arial" charset="0"/>
              </a:rPr>
              <a:t> </a:t>
            </a:r>
            <a:r>
              <a:rPr lang="en-US" sz="2400" b="1" i="0" dirty="0">
                <a:latin typeface="+mn-lt"/>
                <a:cs typeface="Arial" charset="0"/>
              </a:rPr>
              <a:t>security locks </a:t>
            </a:r>
            <a:r>
              <a:rPr lang="en-US" sz="2400" i="0" dirty="0">
                <a:latin typeface="+mn-lt"/>
                <a:cs typeface="Arial" charset="0"/>
              </a:rPr>
              <a:t>and an </a:t>
            </a:r>
            <a:r>
              <a:rPr lang="en-US" sz="2400" b="1" i="0" dirty="0">
                <a:latin typeface="+mn-lt"/>
                <a:cs typeface="Arial" charset="0"/>
              </a:rPr>
              <a:t>intruder alarm</a:t>
            </a:r>
            <a:r>
              <a:rPr lang="en-US" sz="2400" i="0" dirty="0">
                <a:latin typeface="+mn-lt"/>
                <a:cs typeface="Arial" charset="0"/>
              </a:rPr>
              <a:t>. </a:t>
            </a:r>
            <a:endParaRPr lang="hu-HU" sz="2400" i="0" dirty="0">
              <a:latin typeface="+mn-lt"/>
              <a:cs typeface="Arial" charset="0"/>
            </a:endParaRPr>
          </a:p>
        </p:txBody>
      </p:sp>
    </p:spTree>
    <p:extLst>
      <p:ext uri="{BB962C8B-B14F-4D97-AF65-F5344CB8AC3E}">
        <p14:creationId xmlns:p14="http://schemas.microsoft.com/office/powerpoint/2010/main" val="335423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179388" y="188913"/>
            <a:ext cx="8785225" cy="792162"/>
          </a:xfrm>
        </p:spPr>
        <p:txBody>
          <a:bodyPr>
            <a:normAutofit/>
          </a:bodyPr>
          <a:lstStyle/>
          <a:p>
            <a:r>
              <a:rPr lang="en-US" altLang="en-US" sz="2900" dirty="0" smtClean="0"/>
              <a:t>Storage in shallow boreholes</a:t>
            </a:r>
          </a:p>
        </p:txBody>
      </p:sp>
      <p:sp>
        <p:nvSpPr>
          <p:cNvPr id="680963" name="Rectangle 3"/>
          <p:cNvSpPr>
            <a:spLocks noGrp="1"/>
          </p:cNvSpPr>
          <p:nvPr>
            <p:ph type="body" idx="1"/>
          </p:nvPr>
        </p:nvSpPr>
        <p:spPr>
          <a:xfrm>
            <a:off x="166688" y="1352550"/>
            <a:ext cx="4513262" cy="4171950"/>
          </a:xfrm>
          <a:ln w="25400"/>
        </p:spPr>
        <p:txBody>
          <a:bodyPr>
            <a:normAutofit/>
          </a:bodyPr>
          <a:lstStyle/>
          <a:p>
            <a:pPr>
              <a:lnSpc>
                <a:spcPct val="120000"/>
              </a:lnSpc>
              <a:spcBef>
                <a:spcPts val="600"/>
              </a:spcBef>
              <a:buClr>
                <a:srgbClr val="143ADE"/>
              </a:buClr>
              <a:defRPr/>
            </a:pPr>
            <a:r>
              <a:rPr lang="hu-HU" sz="2000" dirty="0" smtClean="0">
                <a:solidFill>
                  <a:schemeClr val="tx1"/>
                </a:solidFill>
                <a:latin typeface="+mj-lt"/>
              </a:rPr>
              <a:t>Boreholes</a:t>
            </a:r>
            <a:r>
              <a:rPr lang="en-US" sz="2000" dirty="0" smtClean="0">
                <a:solidFill>
                  <a:schemeClr val="tx1"/>
                </a:solidFill>
                <a:latin typeface="+mj-lt"/>
              </a:rPr>
              <a:t> between 5 and 40 m deep</a:t>
            </a:r>
            <a:endParaRPr lang="hu-HU" sz="2000" dirty="0" smtClean="0">
              <a:solidFill>
                <a:schemeClr val="tx1"/>
              </a:solidFill>
              <a:latin typeface="+mj-lt"/>
            </a:endParaRPr>
          </a:p>
          <a:p>
            <a:pPr>
              <a:lnSpc>
                <a:spcPct val="120000"/>
              </a:lnSpc>
              <a:spcBef>
                <a:spcPts val="600"/>
              </a:spcBef>
              <a:buClr>
                <a:srgbClr val="143ADE"/>
              </a:buClr>
              <a:defRPr/>
            </a:pPr>
            <a:r>
              <a:rPr lang="hu-HU" sz="2000" dirty="0" smtClean="0">
                <a:solidFill>
                  <a:schemeClr val="tx1"/>
                </a:solidFill>
                <a:latin typeface="+mj-lt"/>
              </a:rPr>
              <a:t>S</a:t>
            </a:r>
            <a:r>
              <a:rPr lang="en-US" sz="2000" dirty="0" err="1" smtClean="0">
                <a:solidFill>
                  <a:schemeClr val="tx1"/>
                </a:solidFill>
                <a:latin typeface="+mj-lt"/>
              </a:rPr>
              <a:t>teel</a:t>
            </a:r>
            <a:r>
              <a:rPr lang="en-US" sz="2000" dirty="0" smtClean="0">
                <a:solidFill>
                  <a:schemeClr val="tx1"/>
                </a:solidFill>
                <a:latin typeface="+mj-lt"/>
              </a:rPr>
              <a:t> compartment at the bottom of the borehole that can contain up to </a:t>
            </a:r>
            <a:r>
              <a:rPr lang="hu-HU" sz="2000" dirty="0" err="1" smtClean="0">
                <a:solidFill>
                  <a:schemeClr val="tx1"/>
                </a:solidFill>
                <a:latin typeface="+mj-lt"/>
              </a:rPr>
              <a:t>PBq</a:t>
            </a:r>
            <a:r>
              <a:rPr lang="en-US" sz="2000" dirty="0" smtClean="0">
                <a:solidFill>
                  <a:schemeClr val="tx1"/>
                </a:solidFill>
                <a:latin typeface="+mj-lt"/>
              </a:rPr>
              <a:t> quantities of </a:t>
            </a:r>
            <a:r>
              <a:rPr lang="hu-HU" sz="2000" dirty="0" smtClean="0">
                <a:solidFill>
                  <a:schemeClr val="tx1"/>
                </a:solidFill>
                <a:latin typeface="+mj-lt"/>
              </a:rPr>
              <a:t>D</a:t>
            </a:r>
            <a:r>
              <a:rPr lang="en-US" sz="2000" dirty="0" smtClean="0">
                <a:solidFill>
                  <a:schemeClr val="tx1"/>
                </a:solidFill>
                <a:latin typeface="+mj-lt"/>
              </a:rPr>
              <a:t>SRSs; such quantities generate significant heat</a:t>
            </a:r>
            <a:endParaRPr lang="hu-HU" sz="2000" dirty="0" smtClean="0">
              <a:solidFill>
                <a:schemeClr val="tx1"/>
              </a:solidFill>
              <a:latin typeface="+mj-lt"/>
            </a:endParaRPr>
          </a:p>
          <a:p>
            <a:pPr>
              <a:lnSpc>
                <a:spcPct val="120000"/>
              </a:lnSpc>
              <a:spcBef>
                <a:spcPts val="600"/>
              </a:spcBef>
              <a:buClr>
                <a:srgbClr val="143ADE"/>
              </a:buClr>
              <a:defRPr/>
            </a:pPr>
            <a:r>
              <a:rPr lang="en-US" sz="2000" dirty="0" smtClean="0">
                <a:solidFill>
                  <a:schemeClr val="tx1"/>
                </a:solidFill>
                <a:latin typeface="+mj-lt"/>
              </a:rPr>
              <a:t>To help with heat dissipation, molten lead is poured into the compartment</a:t>
            </a:r>
            <a:endParaRPr lang="hu-HU" sz="2000" dirty="0" smtClean="0">
              <a:solidFill>
                <a:schemeClr val="tx1"/>
              </a:solidFill>
              <a:latin typeface="+mj-lt"/>
            </a:endParaRPr>
          </a:p>
        </p:txBody>
      </p:sp>
      <p:sp>
        <p:nvSpPr>
          <p:cNvPr id="65540" name="Rectangle 5"/>
          <p:cNvSpPr>
            <a:spLocks noChangeArrowheads="1"/>
          </p:cNvSpPr>
          <p:nvPr/>
        </p:nvSpPr>
        <p:spPr bwMode="auto">
          <a:xfrm>
            <a:off x="430213" y="5524500"/>
            <a:ext cx="8318251" cy="708025"/>
          </a:xfrm>
          <a:prstGeom prst="rect">
            <a:avLst/>
          </a:prstGeom>
          <a:solidFill>
            <a:srgbClr val="CCFFFF">
              <a:alpha val="98822"/>
            </a:srgbClr>
          </a:solidFill>
          <a:ln w="25400">
            <a:solidFill>
              <a:srgbClr val="0000FF"/>
            </a:solidFill>
            <a:miter lim="800000"/>
            <a:headEnd/>
            <a:tailEnd/>
          </a:ln>
        </p:spPr>
        <p:txBody>
          <a:bodyPr wrap="square">
            <a:spAutoFit/>
          </a:bodyPr>
          <a:lstStyle>
            <a:lvl1pPr eaLnBrk="0" hangingPunct="0">
              <a:spcBef>
                <a:spcPct val="20000"/>
              </a:spcBef>
              <a:buClr>
                <a:schemeClr val="folHlink"/>
              </a:buClr>
              <a:buSzPct val="110000"/>
              <a:buChar char="•"/>
              <a:defRPr sz="3200">
                <a:solidFill>
                  <a:schemeClr val="tx2"/>
                </a:solidFill>
                <a:latin typeface="Arial" pitchFamily="34" charset="0"/>
              </a:defRPr>
            </a:lvl1pPr>
            <a:lvl2pPr marL="742950" indent="-285750" eaLnBrk="0" hangingPunct="0">
              <a:spcBef>
                <a:spcPct val="20000"/>
              </a:spcBef>
              <a:buClr>
                <a:schemeClr val="folHlink"/>
              </a:buClr>
              <a:buSzPct val="110000"/>
              <a:buChar char="•"/>
              <a:defRPr sz="2800">
                <a:solidFill>
                  <a:schemeClr val="tx2"/>
                </a:solidFill>
                <a:latin typeface="Arial" pitchFamily="34" charset="0"/>
              </a:defRPr>
            </a:lvl2pPr>
            <a:lvl3pPr marL="1143000" indent="-228600" eaLnBrk="0" hangingPunct="0">
              <a:spcBef>
                <a:spcPct val="20000"/>
              </a:spcBef>
              <a:buClr>
                <a:schemeClr val="folHlink"/>
              </a:buClr>
              <a:buSzPct val="110000"/>
              <a:buChar char="•"/>
              <a:defRPr sz="2400">
                <a:solidFill>
                  <a:schemeClr val="tx2"/>
                </a:solidFill>
                <a:latin typeface="Arial" pitchFamily="34" charset="0"/>
              </a:defRPr>
            </a:lvl3pPr>
            <a:lvl4pPr marL="1600200" indent="-228600" eaLnBrk="0" hangingPunct="0">
              <a:spcBef>
                <a:spcPct val="20000"/>
              </a:spcBef>
              <a:buClr>
                <a:schemeClr val="folHlink"/>
              </a:buClr>
              <a:buSzPct val="110000"/>
              <a:buChar char="•"/>
              <a:defRPr sz="2400">
                <a:solidFill>
                  <a:schemeClr val="tx2"/>
                </a:solidFill>
                <a:latin typeface="Arial" pitchFamily="34" charset="0"/>
              </a:defRPr>
            </a:lvl4pPr>
            <a:lvl5pPr marL="2057400" indent="-228600" eaLnBrk="0" hangingPunct="0">
              <a:spcBef>
                <a:spcPct val="20000"/>
              </a:spcBef>
              <a:buClr>
                <a:schemeClr val="folHlink"/>
              </a:buClr>
              <a:buSzPct val="110000"/>
              <a:buChar char="•"/>
              <a:defRPr sz="2400">
                <a:solidFill>
                  <a:schemeClr val="tx2"/>
                </a:solidFill>
                <a:latin typeface="Arial" pitchFamily="34"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9pPr>
          </a:lstStyle>
          <a:p>
            <a:pPr algn="ctr" eaLnBrk="1" hangingPunct="1">
              <a:spcBef>
                <a:spcPct val="50000"/>
              </a:spcBef>
              <a:buClr>
                <a:srgbClr val="F9F9F9"/>
              </a:buClr>
              <a:buSzPct val="65000"/>
              <a:buFont typeface="Wingdings 2" pitchFamily="18" charset="2"/>
              <a:buNone/>
            </a:pPr>
            <a:r>
              <a:rPr lang="en-US" altLang="en-US" sz="2000" b="1" i="0" dirty="0" smtClean="0">
                <a:solidFill>
                  <a:schemeClr val="tx1"/>
                </a:solidFill>
                <a:latin typeface="+mj-lt"/>
              </a:rPr>
              <a:t>NB.  Radiolysis </a:t>
            </a:r>
            <a:r>
              <a:rPr lang="en-US" altLang="en-US" sz="2000" b="1" i="0" dirty="0">
                <a:solidFill>
                  <a:schemeClr val="tx1"/>
                </a:solidFill>
                <a:latin typeface="+mj-lt"/>
              </a:rPr>
              <a:t>of water and air may </a:t>
            </a:r>
            <a:r>
              <a:rPr lang="en-US" altLang="en-US" sz="2000" b="1" i="0" dirty="0" smtClean="0">
                <a:solidFill>
                  <a:schemeClr val="tx1"/>
                </a:solidFill>
                <a:latin typeface="+mj-lt"/>
              </a:rPr>
              <a:t>produce </a:t>
            </a:r>
            <a:r>
              <a:rPr lang="en-US" altLang="en-US" sz="2000" b="1" i="0" dirty="0">
                <a:solidFill>
                  <a:schemeClr val="tx1"/>
                </a:solidFill>
                <a:latin typeface="+mj-lt"/>
              </a:rPr>
              <a:t>nitric acid, which accelerates </a:t>
            </a:r>
            <a:r>
              <a:rPr lang="en-US" altLang="en-US" sz="2000" b="1" i="0" dirty="0" smtClean="0">
                <a:solidFill>
                  <a:schemeClr val="tx1"/>
                </a:solidFill>
                <a:latin typeface="+mj-lt"/>
              </a:rPr>
              <a:t>corrosion</a:t>
            </a:r>
            <a:endParaRPr lang="en-US" altLang="en-US" sz="2000" b="1" i="0" dirty="0">
              <a:solidFill>
                <a:schemeClr val="tx1"/>
              </a:solidFill>
              <a:latin typeface="+mj-lt"/>
            </a:endParaRPr>
          </a:p>
        </p:txBody>
      </p:sp>
      <p:pic>
        <p:nvPicPr>
          <p:cNvPr id="6554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412776"/>
            <a:ext cx="1916113" cy="3676650"/>
          </a:xfrm>
          <a:prstGeom prst="rect">
            <a:avLst/>
          </a:prstGeom>
          <a:noFill/>
          <a:ln w="222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65542" name="Picture 7" descr="SStech-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419126"/>
            <a:ext cx="2160588" cy="1936750"/>
          </a:xfrm>
          <a:prstGeom prst="rect">
            <a:avLst/>
          </a:prstGeom>
          <a:noFill/>
          <a:ln w="19050">
            <a:solidFill>
              <a:srgbClr val="0000FF"/>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834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512" y="174625"/>
            <a:ext cx="8964488" cy="762000"/>
          </a:xfrm>
        </p:spPr>
        <p:txBody>
          <a:bodyPr>
            <a:normAutofit/>
          </a:bodyPr>
          <a:lstStyle/>
          <a:p>
            <a:r>
              <a:rPr lang="en-US" altLang="en-US" sz="3200" dirty="0" smtClean="0"/>
              <a:t>What is a sealed radiation source?</a:t>
            </a:r>
            <a:endParaRPr lang="hu-HU" altLang="en-US" dirty="0" smtClean="0">
              <a:solidFill>
                <a:srgbClr val="FFFFFF"/>
              </a:solidFill>
            </a:endParaRPr>
          </a:p>
        </p:txBody>
      </p:sp>
      <p:sp>
        <p:nvSpPr>
          <p:cNvPr id="7171" name="Rectangle 3"/>
          <p:cNvSpPr>
            <a:spLocks noGrp="1" noChangeArrowheads="1"/>
          </p:cNvSpPr>
          <p:nvPr>
            <p:ph type="body" idx="1"/>
          </p:nvPr>
        </p:nvSpPr>
        <p:spPr>
          <a:xfrm>
            <a:off x="228600" y="1030288"/>
            <a:ext cx="6719664" cy="5599112"/>
          </a:xfrm>
        </p:spPr>
        <p:txBody>
          <a:bodyPr/>
          <a:lstStyle/>
          <a:p>
            <a:pPr algn="just"/>
            <a:r>
              <a:rPr lang="en-GB" altLang="en-US" sz="2400" dirty="0" smtClean="0">
                <a:solidFill>
                  <a:schemeClr val="tx1"/>
                </a:solidFill>
              </a:rPr>
              <a:t>A radiation source is any source </a:t>
            </a:r>
            <a:r>
              <a:rPr lang="en-GB" altLang="en-US" sz="2400" b="1" dirty="0" smtClean="0">
                <a:solidFill>
                  <a:schemeClr val="tx1"/>
                </a:solidFill>
              </a:rPr>
              <a:t>capable of emitting ionizing radiation</a:t>
            </a:r>
          </a:p>
          <a:p>
            <a:pPr algn="just"/>
            <a:endParaRPr lang="en-GB" altLang="en-US" sz="2400" dirty="0" smtClean="0">
              <a:solidFill>
                <a:schemeClr val="tx1"/>
              </a:solidFill>
            </a:endParaRPr>
          </a:p>
          <a:p>
            <a:pPr algn="just"/>
            <a:r>
              <a:rPr lang="en-GB" altLang="en-US" sz="2400" dirty="0" smtClean="0">
                <a:solidFill>
                  <a:schemeClr val="tx1"/>
                </a:solidFill>
              </a:rPr>
              <a:t>A sealed radiation source is a </a:t>
            </a:r>
            <a:r>
              <a:rPr lang="en-GB" altLang="en-US" sz="2400" b="1" dirty="0" smtClean="0">
                <a:solidFill>
                  <a:schemeClr val="tx1"/>
                </a:solidFill>
              </a:rPr>
              <a:t>small entity </a:t>
            </a:r>
            <a:r>
              <a:rPr lang="en-GB" altLang="en-US" sz="2400" dirty="0" smtClean="0">
                <a:solidFill>
                  <a:schemeClr val="tx1"/>
                </a:solidFill>
              </a:rPr>
              <a:t>containing encapsulated radioactive material of </a:t>
            </a:r>
            <a:r>
              <a:rPr lang="en-GB" altLang="en-US" sz="2400" b="1" dirty="0" smtClean="0">
                <a:solidFill>
                  <a:schemeClr val="tx1"/>
                </a:solidFill>
              </a:rPr>
              <a:t>high specific activity</a:t>
            </a:r>
            <a:r>
              <a:rPr lang="en-GB" altLang="en-US" sz="2400" dirty="0" smtClean="0">
                <a:solidFill>
                  <a:schemeClr val="tx1"/>
                </a:solidFill>
              </a:rPr>
              <a:t>. Usually, it has the appearance of a small harmless piece of metal.</a:t>
            </a:r>
            <a:endParaRPr lang="hu-HU" altLang="en-US" sz="2400" dirty="0" smtClean="0">
              <a:solidFill>
                <a:schemeClr val="tx1"/>
              </a:solidFill>
            </a:endParaRPr>
          </a:p>
          <a:p>
            <a:pPr algn="just"/>
            <a:endParaRPr lang="hu-HU" altLang="en-US" sz="2400" dirty="0" smtClean="0">
              <a:solidFill>
                <a:schemeClr val="tx1"/>
              </a:solidFill>
            </a:endParaRPr>
          </a:p>
          <a:p>
            <a:r>
              <a:rPr lang="en-GB" altLang="en-US" sz="2400" dirty="0" smtClean="0">
                <a:solidFill>
                  <a:schemeClr val="tx1"/>
                </a:solidFill>
              </a:rPr>
              <a:t>IAEA Glossary - SRS:</a:t>
            </a:r>
          </a:p>
          <a:p>
            <a:pPr>
              <a:buFont typeface="Monotype Sorts"/>
              <a:buNone/>
            </a:pPr>
            <a:r>
              <a:rPr lang="hu-HU" altLang="en-US" sz="2400" dirty="0" smtClean="0">
                <a:solidFill>
                  <a:schemeClr val="tx1"/>
                </a:solidFill>
              </a:rPr>
              <a:t>   </a:t>
            </a:r>
            <a:r>
              <a:rPr lang="en-GB" altLang="en-US" sz="2400" dirty="0" smtClean="0">
                <a:solidFill>
                  <a:schemeClr val="tx1"/>
                </a:solidFill>
              </a:rPr>
              <a:t>“</a:t>
            </a:r>
            <a:r>
              <a:rPr lang="en-GB" altLang="en-US" sz="2400" i="1" dirty="0" smtClean="0">
                <a:solidFill>
                  <a:schemeClr val="tx1"/>
                </a:solidFill>
              </a:rPr>
              <a:t>A source whose structure is such as to prevent, under normal conditions of use, any dispersion of the radioactive material into the environment”</a:t>
            </a:r>
            <a:endParaRPr lang="hu-HU" altLang="en-US" sz="2400" i="1" dirty="0" smtClean="0">
              <a:solidFill>
                <a:schemeClr val="tx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789040"/>
            <a:ext cx="1901023" cy="288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138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1"/>
          </p:nvPr>
        </p:nvSpPr>
        <p:spPr/>
        <p:txBody>
          <a:bodyPr/>
          <a:lstStyle/>
          <a:p>
            <a:pPr>
              <a:defRPr/>
            </a:pPr>
            <a:fld id="{BA032B01-0092-488F-9CC4-092E4B5B00F6}" type="slidenum">
              <a:rPr lang="en-GB"/>
              <a:pPr>
                <a:defRPr/>
              </a:pPr>
              <a:t>30</a:t>
            </a:fld>
            <a:endParaRPr lang="en-GB"/>
          </a:p>
        </p:txBody>
      </p:sp>
      <p:pic>
        <p:nvPicPr>
          <p:cNvPr id="63491" name="Picture 3" descr="RIMG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06488"/>
            <a:ext cx="7454900"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5"/>
          <p:cNvSpPr>
            <a:spLocks noGrp="1" noChangeArrowheads="1"/>
          </p:cNvSpPr>
          <p:nvPr>
            <p:ph type="title"/>
          </p:nvPr>
        </p:nvSpPr>
        <p:spPr/>
        <p:txBody>
          <a:bodyPr>
            <a:normAutofit/>
          </a:bodyPr>
          <a:lstStyle/>
          <a:p>
            <a:r>
              <a:rPr lang="en-US" altLang="en-US" sz="2900" dirty="0">
                <a:solidFill>
                  <a:schemeClr val="tx1"/>
                </a:solidFill>
              </a:rPr>
              <a:t>Storage in shallow boreholes</a:t>
            </a:r>
            <a:endParaRPr lang="en-GB" altLang="en-US" sz="2900" dirty="0" smtClean="0">
              <a:solidFill>
                <a:schemeClr val="tx1"/>
              </a:solidFill>
            </a:endParaRPr>
          </a:p>
        </p:txBody>
      </p:sp>
    </p:spTree>
    <p:extLst>
      <p:ext uri="{BB962C8B-B14F-4D97-AF65-F5344CB8AC3E}">
        <p14:creationId xmlns:p14="http://schemas.microsoft.com/office/powerpoint/2010/main" val="3248763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p:nvPr>
        </p:nvSpPr>
        <p:spPr>
          <a:xfrm>
            <a:off x="304800" y="195263"/>
            <a:ext cx="8496300" cy="777875"/>
          </a:xfrm>
        </p:spPr>
        <p:txBody>
          <a:bodyPr>
            <a:normAutofit/>
          </a:bodyPr>
          <a:lstStyle/>
          <a:p>
            <a:r>
              <a:rPr lang="en-US" altLang="en-US" sz="2800" dirty="0" smtClean="0"/>
              <a:t>Wet storage systems</a:t>
            </a:r>
            <a:endParaRPr lang="hu-HU" altLang="en-US" sz="2800" dirty="0" smtClean="0"/>
          </a:p>
        </p:txBody>
      </p:sp>
      <p:sp>
        <p:nvSpPr>
          <p:cNvPr id="706563" name="Rectangle 3"/>
          <p:cNvSpPr>
            <a:spLocks noGrp="1"/>
          </p:cNvSpPr>
          <p:nvPr>
            <p:ph type="body" idx="1"/>
          </p:nvPr>
        </p:nvSpPr>
        <p:spPr>
          <a:xfrm>
            <a:off x="333375" y="1311275"/>
            <a:ext cx="8553450" cy="4664075"/>
          </a:xfrm>
          <a:ln w="25400"/>
        </p:spPr>
        <p:txBody>
          <a:bodyPr/>
          <a:lstStyle/>
          <a:p>
            <a:pPr marL="177800" indent="-177800">
              <a:spcBef>
                <a:spcPts val="0"/>
              </a:spcBef>
              <a:buClr>
                <a:srgbClr val="FFFFFF"/>
              </a:buClr>
              <a:buFont typeface="Arial" pitchFamily="34" charset="0"/>
              <a:buChar char="•"/>
              <a:tabLst>
                <a:tab pos="177800" algn="l"/>
              </a:tabLst>
              <a:defRPr/>
            </a:pPr>
            <a:r>
              <a:rPr lang="en-US" sz="2400" dirty="0" smtClean="0">
                <a:solidFill>
                  <a:schemeClr val="tx1"/>
                </a:solidFill>
                <a:latin typeface="+mj-lt"/>
              </a:rPr>
              <a:t>In certain facilities, particularly in </a:t>
            </a:r>
            <a:r>
              <a:rPr lang="en-US" sz="2400" b="1" dirty="0" smtClean="0">
                <a:solidFill>
                  <a:schemeClr val="tx1"/>
                </a:solidFill>
                <a:latin typeface="+mj-lt"/>
              </a:rPr>
              <a:t>the large industrial irradiators</a:t>
            </a:r>
            <a:r>
              <a:rPr lang="en-US" sz="2400" dirty="0" smtClean="0">
                <a:solidFill>
                  <a:schemeClr val="tx1"/>
                </a:solidFill>
                <a:latin typeface="+mj-lt"/>
              </a:rPr>
              <a:t> with </a:t>
            </a:r>
            <a:r>
              <a:rPr lang="en-US" sz="2400" baseline="30000" dirty="0" smtClean="0">
                <a:solidFill>
                  <a:schemeClr val="tx1"/>
                </a:solidFill>
                <a:latin typeface="+mj-lt"/>
              </a:rPr>
              <a:t>60</a:t>
            </a:r>
            <a:r>
              <a:rPr lang="en-US" sz="2400" dirty="0" smtClean="0">
                <a:solidFill>
                  <a:schemeClr val="tx1"/>
                </a:solidFill>
                <a:latin typeface="+mj-lt"/>
              </a:rPr>
              <a:t>Co sources, a </a:t>
            </a:r>
            <a:r>
              <a:rPr lang="en-US" sz="2400" b="1" dirty="0" smtClean="0">
                <a:solidFill>
                  <a:schemeClr val="tx1"/>
                </a:solidFill>
                <a:latin typeface="+mj-lt"/>
              </a:rPr>
              <a:t>water basin </a:t>
            </a:r>
            <a:r>
              <a:rPr lang="en-US" sz="2400" dirty="0" smtClean="0">
                <a:solidFill>
                  <a:schemeClr val="tx1"/>
                </a:solidFill>
                <a:latin typeface="+mj-lt"/>
              </a:rPr>
              <a:t>is used for the shielded position of sources from which they are moved into the working position. </a:t>
            </a:r>
          </a:p>
          <a:p>
            <a:pPr marL="177800" indent="-177800">
              <a:spcBef>
                <a:spcPts val="0"/>
              </a:spcBef>
              <a:tabLst>
                <a:tab pos="177800" algn="l"/>
              </a:tabLst>
              <a:defRPr/>
            </a:pPr>
            <a:endParaRPr lang="en-US" sz="2400" dirty="0" smtClean="0">
              <a:solidFill>
                <a:schemeClr val="tx1"/>
              </a:solidFill>
              <a:latin typeface="+mj-lt"/>
            </a:endParaRPr>
          </a:p>
          <a:p>
            <a:pPr marL="177800" indent="-177800">
              <a:spcBef>
                <a:spcPts val="0"/>
              </a:spcBef>
              <a:buClr>
                <a:srgbClr val="FFFFFF"/>
              </a:buClr>
              <a:tabLst>
                <a:tab pos="177800" algn="l"/>
              </a:tabLst>
              <a:defRPr/>
            </a:pPr>
            <a:r>
              <a:rPr lang="en-US" sz="2400" dirty="0" smtClean="0">
                <a:solidFill>
                  <a:schemeClr val="tx1"/>
                </a:solidFill>
                <a:latin typeface="+mj-lt"/>
              </a:rPr>
              <a:t>These water basins could be used for the </a:t>
            </a:r>
            <a:r>
              <a:rPr lang="en-US" sz="2400" b="1" dirty="0" smtClean="0">
                <a:solidFill>
                  <a:schemeClr val="tx1"/>
                </a:solidFill>
                <a:latin typeface="+mj-lt"/>
              </a:rPr>
              <a:t>on-site temporary storage </a:t>
            </a:r>
            <a:r>
              <a:rPr lang="en-US" sz="2400" dirty="0" smtClean="0">
                <a:solidFill>
                  <a:schemeClr val="tx1"/>
                </a:solidFill>
                <a:latin typeface="+mj-lt"/>
              </a:rPr>
              <a:t>of spent </a:t>
            </a:r>
            <a:r>
              <a:rPr lang="en-US" sz="2400" baseline="30000" dirty="0" smtClean="0">
                <a:solidFill>
                  <a:schemeClr val="tx1"/>
                </a:solidFill>
                <a:latin typeface="+mj-lt"/>
              </a:rPr>
              <a:t>60</a:t>
            </a:r>
            <a:r>
              <a:rPr lang="en-US" sz="2400" dirty="0" smtClean="0">
                <a:solidFill>
                  <a:schemeClr val="tx1"/>
                </a:solidFill>
                <a:latin typeface="+mj-lt"/>
              </a:rPr>
              <a:t>Co sources. </a:t>
            </a:r>
            <a:endParaRPr lang="hu-HU" sz="2400" dirty="0" smtClean="0">
              <a:solidFill>
                <a:schemeClr val="tx1"/>
              </a:solidFill>
              <a:latin typeface="+mj-lt"/>
            </a:endParaRPr>
          </a:p>
          <a:p>
            <a:pPr marL="177800" indent="-177800">
              <a:spcBef>
                <a:spcPts val="0"/>
              </a:spcBef>
              <a:tabLst>
                <a:tab pos="177800" algn="l"/>
              </a:tabLst>
              <a:defRPr/>
            </a:pPr>
            <a:endParaRPr lang="hu-HU" sz="2400" dirty="0" smtClean="0">
              <a:solidFill>
                <a:schemeClr val="tx1"/>
              </a:solidFill>
              <a:latin typeface="+mj-lt"/>
            </a:endParaRPr>
          </a:p>
          <a:p>
            <a:pPr marL="177800" indent="-177800">
              <a:spcBef>
                <a:spcPts val="0"/>
              </a:spcBef>
              <a:buClr>
                <a:srgbClr val="FFFFFF"/>
              </a:buClr>
              <a:buFont typeface="Arial" pitchFamily="34" charset="0"/>
              <a:buChar char="•"/>
              <a:tabLst>
                <a:tab pos="177800" algn="l"/>
              </a:tabLst>
              <a:defRPr/>
            </a:pPr>
            <a:r>
              <a:rPr lang="en-US" sz="2400" dirty="0" smtClean="0">
                <a:solidFill>
                  <a:schemeClr val="tx1"/>
                </a:solidFill>
                <a:latin typeface="+mj-lt"/>
              </a:rPr>
              <a:t>A </a:t>
            </a:r>
            <a:r>
              <a:rPr lang="en-US" sz="2400" b="1" dirty="0" smtClean="0">
                <a:solidFill>
                  <a:schemeClr val="tx1"/>
                </a:solidFill>
                <a:latin typeface="+mj-lt"/>
              </a:rPr>
              <a:t>high degree of technical expertise </a:t>
            </a:r>
            <a:r>
              <a:rPr lang="en-US" sz="2400" dirty="0" smtClean="0">
                <a:solidFill>
                  <a:schemeClr val="tx1"/>
                </a:solidFill>
                <a:latin typeface="+mj-lt"/>
              </a:rPr>
              <a:t>is required to design, commission and operate such</a:t>
            </a:r>
            <a:r>
              <a:rPr lang="hu-HU" sz="2400" dirty="0" smtClean="0">
                <a:solidFill>
                  <a:schemeClr val="tx1"/>
                </a:solidFill>
                <a:latin typeface="+mj-lt"/>
              </a:rPr>
              <a:t> </a:t>
            </a:r>
            <a:r>
              <a:rPr lang="en-US" sz="2400" dirty="0" smtClean="0">
                <a:solidFill>
                  <a:schemeClr val="tx1"/>
                </a:solidFill>
                <a:latin typeface="+mj-lt"/>
              </a:rPr>
              <a:t>a facility. </a:t>
            </a:r>
          </a:p>
          <a:p>
            <a:pPr>
              <a:spcBef>
                <a:spcPts val="0"/>
              </a:spcBef>
              <a:defRPr/>
            </a:pPr>
            <a:endParaRPr lang="en-US" sz="1800" dirty="0" smtClean="0">
              <a:solidFill>
                <a:schemeClr val="tx1"/>
              </a:solidFill>
              <a:latin typeface="Comic Sans MS" pitchFamily="66" charset="0"/>
            </a:endParaRPr>
          </a:p>
        </p:txBody>
      </p:sp>
    </p:spTree>
    <p:extLst>
      <p:ext uri="{BB962C8B-B14F-4D97-AF65-F5344CB8AC3E}">
        <p14:creationId xmlns:p14="http://schemas.microsoft.com/office/powerpoint/2010/main" val="3959244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100" name="Rectangle 4"/>
          <p:cNvSpPr>
            <a:spLocks noChangeArrowheads="1"/>
          </p:cNvSpPr>
          <p:nvPr/>
        </p:nvSpPr>
        <p:spPr bwMode="auto">
          <a:xfrm>
            <a:off x="276224" y="1052736"/>
            <a:ext cx="8462963" cy="3046988"/>
          </a:xfrm>
          <a:prstGeom prst="rect">
            <a:avLst/>
          </a:prstGeom>
          <a:noFill/>
          <a:ln w="25400">
            <a:noFill/>
            <a:miter lim="800000"/>
            <a:headEnd/>
            <a:tailEnd/>
          </a:ln>
          <a:effectLst/>
        </p:spPr>
        <p:txBody>
          <a:bodyPr>
            <a:spAutoFit/>
          </a:bodyPr>
          <a:lstStyle/>
          <a:p>
            <a:pPr>
              <a:defRPr/>
            </a:pPr>
            <a:r>
              <a:rPr lang="en-US" sz="2400" dirty="0">
                <a:cs typeface="Arial" charset="0"/>
              </a:rPr>
              <a:t>SHARS and original equipment placed in storage</a:t>
            </a:r>
            <a:r>
              <a:rPr lang="hu-HU" sz="2400" dirty="0">
                <a:cs typeface="Arial" charset="0"/>
              </a:rPr>
              <a:t> </a:t>
            </a:r>
            <a:r>
              <a:rPr lang="en-US" sz="2400" dirty="0">
                <a:cs typeface="Arial" charset="0"/>
              </a:rPr>
              <a:t>container</a:t>
            </a:r>
            <a:endParaRPr lang="hu-HU" sz="2400" dirty="0">
              <a:cs typeface="Arial" charset="0"/>
            </a:endParaRPr>
          </a:p>
          <a:p>
            <a:pPr>
              <a:defRPr/>
            </a:pPr>
            <a:endParaRPr lang="en-US" sz="2400" i="0" dirty="0" smtClean="0">
              <a:latin typeface="+mn-lt"/>
              <a:cs typeface="Arial" charset="0"/>
            </a:endParaRPr>
          </a:p>
          <a:p>
            <a:pPr>
              <a:defRPr/>
            </a:pPr>
            <a:r>
              <a:rPr lang="en-US" sz="2400" i="0" dirty="0" smtClean="0">
                <a:latin typeface="+mn-lt"/>
                <a:cs typeface="Arial" charset="0"/>
              </a:rPr>
              <a:t>The use of </a:t>
            </a:r>
            <a:r>
              <a:rPr lang="en-US" sz="2400" b="1" i="0" dirty="0" smtClean="0">
                <a:latin typeface="+mn-lt"/>
                <a:cs typeface="Arial" charset="0"/>
              </a:rPr>
              <a:t>concrete lined drums </a:t>
            </a:r>
            <a:r>
              <a:rPr lang="en-US" sz="2400" i="0" dirty="0" smtClean="0">
                <a:latin typeface="+mn-lt"/>
                <a:cs typeface="Arial" charset="0"/>
              </a:rPr>
              <a:t>or </a:t>
            </a:r>
            <a:r>
              <a:rPr lang="en-US" sz="2400" b="1" i="0" dirty="0" smtClean="0">
                <a:latin typeface="+mn-lt"/>
                <a:cs typeface="Arial" charset="0"/>
              </a:rPr>
              <a:t>concrete boxes </a:t>
            </a:r>
            <a:r>
              <a:rPr lang="en-US" sz="2400" i="0" dirty="0" smtClean="0">
                <a:latin typeface="+mn-lt"/>
                <a:cs typeface="Arial" charset="0"/>
              </a:rPr>
              <a:t>for storage of SHARS in source holders is</a:t>
            </a:r>
            <a:r>
              <a:rPr lang="hu-HU" sz="2400" i="0" dirty="0" smtClean="0">
                <a:latin typeface="+mn-lt"/>
                <a:cs typeface="Arial" charset="0"/>
              </a:rPr>
              <a:t> </a:t>
            </a:r>
            <a:r>
              <a:rPr lang="en-US" sz="2400" i="0" dirty="0" smtClean="0">
                <a:latin typeface="+mn-lt"/>
                <a:cs typeface="Arial" charset="0"/>
              </a:rPr>
              <a:t>quite common. </a:t>
            </a:r>
            <a:endParaRPr lang="en-GB" sz="2400" dirty="0" smtClean="0">
              <a:cs typeface="Arial" charset="0"/>
            </a:endParaRPr>
          </a:p>
          <a:p>
            <a:pPr>
              <a:defRPr/>
            </a:pPr>
            <a:endParaRPr lang="en-GB" sz="2400" i="0" dirty="0">
              <a:latin typeface="+mn-lt"/>
              <a:cs typeface="Arial" charset="0"/>
            </a:endParaRPr>
          </a:p>
          <a:p>
            <a:pPr>
              <a:defRPr/>
            </a:pPr>
            <a:r>
              <a:rPr lang="en-US" sz="2400" i="0" dirty="0" smtClean="0">
                <a:latin typeface="+mn-lt"/>
                <a:cs typeface="Arial" charset="0"/>
              </a:rPr>
              <a:t>Concrete </a:t>
            </a:r>
            <a:r>
              <a:rPr lang="en-US" sz="2400" i="0" dirty="0">
                <a:latin typeface="+mn-lt"/>
                <a:cs typeface="Arial" charset="0"/>
              </a:rPr>
              <a:t>boxes</a:t>
            </a:r>
            <a:r>
              <a:rPr lang="hu-HU" sz="2400" i="0" dirty="0">
                <a:latin typeface="+mn-lt"/>
                <a:cs typeface="Arial" charset="0"/>
              </a:rPr>
              <a:t> </a:t>
            </a:r>
            <a:r>
              <a:rPr lang="en-US" sz="2400" i="0" dirty="0">
                <a:latin typeface="+mn-lt"/>
                <a:cs typeface="Arial" charset="0"/>
              </a:rPr>
              <a:t>have the advantage over drums that they are more easily stacked, and can contain greater volume and load</a:t>
            </a:r>
            <a:r>
              <a:rPr lang="hu-HU" sz="2400" i="0" dirty="0">
                <a:latin typeface="+mn-lt"/>
                <a:cs typeface="Arial" charset="0"/>
              </a:rPr>
              <a:t>.</a:t>
            </a:r>
            <a:endParaRPr lang="en-US" sz="2400" i="0" dirty="0">
              <a:latin typeface="+mn-lt"/>
              <a:cs typeface="Arial" charset="0"/>
            </a:endParaRPr>
          </a:p>
        </p:txBody>
      </p:sp>
      <p:pic>
        <p:nvPicPr>
          <p:cNvPr id="747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75" y="4437063"/>
            <a:ext cx="3384550" cy="2198687"/>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475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963" y="4005064"/>
            <a:ext cx="1812925" cy="2595562"/>
          </a:xfrm>
          <a:prstGeom prst="rect">
            <a:avLst/>
          </a:prstGeom>
          <a:noFill/>
          <a:ln w="25400" cap="sq">
            <a:solidFill>
              <a:srgbClr val="0000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29702" name="Téglalap 5"/>
          <p:cNvSpPr>
            <a:spLocks noChangeArrowheads="1"/>
          </p:cNvSpPr>
          <p:nvPr/>
        </p:nvSpPr>
        <p:spPr bwMode="auto">
          <a:xfrm>
            <a:off x="206375" y="228600"/>
            <a:ext cx="8770938" cy="523875"/>
          </a:xfrm>
          <a:prstGeom prst="rect">
            <a:avLst/>
          </a:prstGeom>
          <a:noFill/>
          <a:ln w="9525">
            <a:noFill/>
            <a:miter lim="800000"/>
            <a:headEnd/>
            <a:tailEnd/>
          </a:ln>
        </p:spPr>
        <p:txBody>
          <a:bodyPr>
            <a:spAutoFit/>
          </a:bodyPr>
          <a:lstStyle/>
          <a:p>
            <a:pPr>
              <a:defRPr/>
            </a:pPr>
            <a:r>
              <a:rPr lang="en-US" sz="2800" b="1" i="0" dirty="0" smtClean="0">
                <a:latin typeface="+mj-lt"/>
              </a:rPr>
              <a:t>Storage </a:t>
            </a:r>
            <a:r>
              <a:rPr lang="en-US" sz="2800" b="1" i="0" dirty="0">
                <a:latin typeface="+mj-lt"/>
              </a:rPr>
              <a:t>of high</a:t>
            </a:r>
            <a:r>
              <a:rPr lang="hu-HU" sz="2800" b="1" i="0" dirty="0">
                <a:latin typeface="+mj-lt"/>
              </a:rPr>
              <a:t> </a:t>
            </a:r>
            <a:r>
              <a:rPr lang="en-US" sz="2800" b="1" i="0" dirty="0">
                <a:latin typeface="+mj-lt"/>
              </a:rPr>
              <a:t>activity </a:t>
            </a:r>
            <a:r>
              <a:rPr lang="hu-HU" sz="2800" b="1" i="0" dirty="0">
                <a:latin typeface="+mj-lt"/>
              </a:rPr>
              <a:t>DSRS (SHARS)</a:t>
            </a:r>
            <a:endParaRPr lang="en-GB" sz="2800" b="1" i="0" dirty="0">
              <a:latin typeface="+mj-lt"/>
            </a:endParaRPr>
          </a:p>
        </p:txBody>
      </p:sp>
    </p:spTree>
    <p:extLst>
      <p:ext uri="{BB962C8B-B14F-4D97-AF65-F5344CB8AC3E}">
        <p14:creationId xmlns:p14="http://schemas.microsoft.com/office/powerpoint/2010/main" val="4256318259"/>
      </p:ext>
    </p:extLst>
  </p:cSld>
  <p:clrMapOvr>
    <a:masterClrMapping/>
  </p:clrMapOvr>
  <p:transition spd="med">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51520" y="116632"/>
            <a:ext cx="6840760" cy="864096"/>
          </a:xfrm>
        </p:spPr>
        <p:txBody>
          <a:bodyPr>
            <a:normAutofit/>
          </a:bodyPr>
          <a:lstStyle/>
          <a:p>
            <a:pPr eaLnBrk="1" hangingPunct="1"/>
            <a:r>
              <a:rPr lang="en-ZA" altLang="en-US" sz="3200" dirty="0" smtClean="0"/>
              <a:t>Requirements for </a:t>
            </a:r>
            <a:r>
              <a:rPr lang="hu-HU" altLang="en-US" sz="3200" dirty="0" smtClean="0"/>
              <a:t>s</a:t>
            </a:r>
            <a:r>
              <a:rPr lang="en-ZA" altLang="en-US" sz="3200" dirty="0" err="1" smtClean="0"/>
              <a:t>torage</a:t>
            </a:r>
            <a:endParaRPr lang="en-GB" altLang="en-US" sz="3200" dirty="0" smtClean="0"/>
          </a:p>
        </p:txBody>
      </p:sp>
      <p:sp>
        <p:nvSpPr>
          <p:cNvPr id="75779" name="Rectangle 3"/>
          <p:cNvSpPr>
            <a:spLocks noGrp="1" noChangeArrowheads="1"/>
          </p:cNvSpPr>
          <p:nvPr>
            <p:ph type="body" idx="1"/>
          </p:nvPr>
        </p:nvSpPr>
        <p:spPr>
          <a:xfrm>
            <a:off x="257175" y="1158875"/>
            <a:ext cx="8799513" cy="5451475"/>
          </a:xfrm>
        </p:spPr>
        <p:txBody>
          <a:bodyPr/>
          <a:lstStyle/>
          <a:p>
            <a:pPr eaLnBrk="1" hangingPunct="1"/>
            <a:r>
              <a:rPr lang="en-US" altLang="en-US" sz="2200" dirty="0" smtClean="0">
                <a:solidFill>
                  <a:schemeClr val="tx1"/>
                </a:solidFill>
              </a:rPr>
              <a:t>Comprehensive radiation protection</a:t>
            </a:r>
          </a:p>
          <a:p>
            <a:pPr eaLnBrk="1" hangingPunct="1"/>
            <a:r>
              <a:rPr lang="en-US" altLang="en-US" sz="2200" dirty="0" smtClean="0">
                <a:solidFill>
                  <a:schemeClr val="tx1"/>
                </a:solidFill>
              </a:rPr>
              <a:t>Access control (radiation/contamination controlled areas)</a:t>
            </a:r>
          </a:p>
          <a:p>
            <a:pPr eaLnBrk="1" hangingPunct="1"/>
            <a:r>
              <a:rPr lang="en-US" altLang="en-US" sz="2200" dirty="0" smtClean="0">
                <a:solidFill>
                  <a:schemeClr val="tx1"/>
                </a:solidFill>
              </a:rPr>
              <a:t>Quality control</a:t>
            </a:r>
          </a:p>
          <a:p>
            <a:pPr eaLnBrk="1" hangingPunct="1"/>
            <a:r>
              <a:rPr lang="en-US" altLang="en-US" sz="2200" dirty="0" smtClean="0">
                <a:solidFill>
                  <a:schemeClr val="tx1"/>
                </a:solidFill>
              </a:rPr>
              <a:t>Physical security</a:t>
            </a:r>
          </a:p>
          <a:p>
            <a:pPr eaLnBrk="1" hangingPunct="1"/>
            <a:r>
              <a:rPr lang="en-US" altLang="en-US" sz="2200" dirty="0" smtClean="0">
                <a:solidFill>
                  <a:schemeClr val="tx1"/>
                </a:solidFill>
              </a:rPr>
              <a:t>Handling equipment (hoists, fork-lift trucks, etc.)</a:t>
            </a:r>
          </a:p>
          <a:p>
            <a:pPr eaLnBrk="1" hangingPunct="1"/>
            <a:r>
              <a:rPr lang="en-US" altLang="en-US" sz="2200" dirty="0" smtClean="0">
                <a:solidFill>
                  <a:schemeClr val="tx1"/>
                </a:solidFill>
              </a:rPr>
              <a:t>Maintenance services</a:t>
            </a:r>
          </a:p>
          <a:p>
            <a:pPr eaLnBrk="1" hangingPunct="1"/>
            <a:r>
              <a:rPr lang="en-US" altLang="en-US" sz="2200" dirty="0" smtClean="0">
                <a:solidFill>
                  <a:schemeClr val="tx1"/>
                </a:solidFill>
              </a:rPr>
              <a:t>Regulatory Authority controls</a:t>
            </a:r>
            <a:endParaRPr lang="hu-HU" altLang="en-US" sz="2200" dirty="0" smtClean="0">
              <a:solidFill>
                <a:schemeClr val="tx1"/>
              </a:solidFill>
            </a:endParaRPr>
          </a:p>
          <a:p>
            <a:pPr eaLnBrk="1" hangingPunct="1"/>
            <a:r>
              <a:rPr lang="en-ZA" altLang="en-US" sz="2200" dirty="0" smtClean="0">
                <a:solidFill>
                  <a:schemeClr val="tx1"/>
                </a:solidFill>
              </a:rPr>
              <a:t>Suitable conditioning keeping the end-point in mind</a:t>
            </a:r>
          </a:p>
          <a:p>
            <a:pPr eaLnBrk="1" hangingPunct="1"/>
            <a:r>
              <a:rPr lang="en-ZA" altLang="en-US" sz="2200" dirty="0" smtClean="0">
                <a:solidFill>
                  <a:schemeClr val="tx1"/>
                </a:solidFill>
              </a:rPr>
              <a:t>Qualified staff</a:t>
            </a:r>
          </a:p>
          <a:p>
            <a:pPr eaLnBrk="1" hangingPunct="1"/>
            <a:r>
              <a:rPr lang="en-ZA" altLang="en-US" sz="2200" dirty="0" err="1" smtClean="0">
                <a:solidFill>
                  <a:schemeClr val="tx1"/>
                </a:solidFill>
              </a:rPr>
              <a:t>Retrievability</a:t>
            </a:r>
            <a:endParaRPr lang="hu-HU" altLang="en-US" sz="2200" dirty="0" smtClean="0">
              <a:solidFill>
                <a:schemeClr val="tx1"/>
              </a:solidFill>
            </a:endParaRPr>
          </a:p>
          <a:p>
            <a:pPr eaLnBrk="1" hangingPunct="1"/>
            <a:r>
              <a:rPr lang="en-ZA" altLang="en-US" sz="2200" dirty="0" smtClean="0">
                <a:solidFill>
                  <a:schemeClr val="tx1"/>
                </a:solidFill>
              </a:rPr>
              <a:t>Inspection</a:t>
            </a:r>
          </a:p>
          <a:p>
            <a:pPr eaLnBrk="1" hangingPunct="1"/>
            <a:r>
              <a:rPr lang="en-ZA" altLang="en-US" sz="2200" dirty="0" smtClean="0">
                <a:solidFill>
                  <a:schemeClr val="tx1"/>
                </a:solidFill>
              </a:rPr>
              <a:t>Knowledge management</a:t>
            </a:r>
          </a:p>
          <a:p>
            <a:pPr eaLnBrk="1" hangingPunct="1"/>
            <a:r>
              <a:rPr lang="en-ZA" altLang="en-US" sz="2200" dirty="0" smtClean="0">
                <a:solidFill>
                  <a:schemeClr val="tx1"/>
                </a:solidFill>
              </a:rPr>
              <a:t>Funding</a:t>
            </a:r>
            <a:endParaRPr lang="en-GB" altLang="en-US" sz="2200" dirty="0" smtClean="0">
              <a:solidFill>
                <a:schemeClr val="tx1"/>
              </a:solidFill>
            </a:endParaRPr>
          </a:p>
        </p:txBody>
      </p:sp>
    </p:spTree>
    <p:extLst>
      <p:ext uri="{BB962C8B-B14F-4D97-AF65-F5344CB8AC3E}">
        <p14:creationId xmlns:p14="http://schemas.microsoft.com/office/powerpoint/2010/main" val="448119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ZA" altLang="en-US" sz="3200" dirty="0" smtClean="0"/>
              <a:t>Terrorist </a:t>
            </a:r>
            <a:r>
              <a:rPr lang="hu-HU" altLang="en-US" sz="3200" dirty="0" smtClean="0"/>
              <a:t>t</a:t>
            </a:r>
            <a:r>
              <a:rPr lang="en-US" altLang="en-US" sz="3200" dirty="0" err="1" smtClean="0"/>
              <a:t>hreat</a:t>
            </a:r>
            <a:endParaRPr lang="en-US" altLang="en-US" sz="3200" dirty="0" smtClean="0"/>
          </a:p>
        </p:txBody>
      </p:sp>
      <p:sp>
        <p:nvSpPr>
          <p:cNvPr id="76803" name="Rectangle 3"/>
          <p:cNvSpPr>
            <a:spLocks noGrp="1" noChangeArrowheads="1"/>
          </p:cNvSpPr>
          <p:nvPr>
            <p:ph type="body" idx="1"/>
          </p:nvPr>
        </p:nvSpPr>
        <p:spPr>
          <a:xfrm>
            <a:off x="282574" y="1274763"/>
            <a:ext cx="8861425" cy="4572000"/>
          </a:xfrm>
        </p:spPr>
        <p:txBody>
          <a:bodyPr/>
          <a:lstStyle/>
          <a:p>
            <a:pPr eaLnBrk="1" hangingPunct="1">
              <a:spcBef>
                <a:spcPct val="0"/>
              </a:spcBef>
            </a:pPr>
            <a:r>
              <a:rPr lang="en-ZA" altLang="en-US" sz="2400" dirty="0" smtClean="0">
                <a:solidFill>
                  <a:schemeClr val="tx1"/>
                </a:solidFill>
              </a:rPr>
              <a:t>New paradigm must be built into your safety case for operating and disused sources.</a:t>
            </a:r>
          </a:p>
          <a:p>
            <a:pPr eaLnBrk="1" hangingPunct="1">
              <a:spcBef>
                <a:spcPct val="0"/>
              </a:spcBef>
            </a:pPr>
            <a:endParaRPr lang="hu-HU" altLang="en-US" sz="2400" dirty="0" smtClean="0">
              <a:solidFill>
                <a:schemeClr val="tx1"/>
              </a:solidFill>
            </a:endParaRPr>
          </a:p>
          <a:p>
            <a:pPr eaLnBrk="1" hangingPunct="1">
              <a:spcBef>
                <a:spcPct val="0"/>
              </a:spcBef>
            </a:pPr>
            <a:r>
              <a:rPr lang="en-ZA" altLang="en-US" sz="2400" dirty="0" smtClean="0">
                <a:solidFill>
                  <a:schemeClr val="tx1"/>
                </a:solidFill>
              </a:rPr>
              <a:t>How long will we be concerned about this threat? – </a:t>
            </a:r>
            <a:r>
              <a:rPr lang="en-ZA" altLang="en-US" sz="2400" b="1" dirty="0" smtClean="0">
                <a:solidFill>
                  <a:schemeClr val="tx1"/>
                </a:solidFill>
              </a:rPr>
              <a:t>Forever!</a:t>
            </a:r>
          </a:p>
          <a:p>
            <a:pPr eaLnBrk="1" hangingPunct="1">
              <a:spcBef>
                <a:spcPct val="0"/>
              </a:spcBef>
            </a:pPr>
            <a:endParaRPr lang="hu-HU" altLang="en-US" sz="2400" dirty="0" smtClean="0">
              <a:solidFill>
                <a:schemeClr val="tx1"/>
              </a:solidFill>
            </a:endParaRPr>
          </a:p>
          <a:p>
            <a:pPr eaLnBrk="1" hangingPunct="1">
              <a:spcBef>
                <a:spcPct val="0"/>
              </a:spcBef>
            </a:pPr>
            <a:r>
              <a:rPr lang="en-ZA" altLang="en-US" sz="2400" dirty="0" smtClean="0">
                <a:solidFill>
                  <a:schemeClr val="tx1"/>
                </a:solidFill>
              </a:rPr>
              <a:t>Concerns many players in the national system of protection.</a:t>
            </a:r>
          </a:p>
          <a:p>
            <a:pPr eaLnBrk="1" hangingPunct="1">
              <a:spcBef>
                <a:spcPct val="0"/>
              </a:spcBef>
            </a:pPr>
            <a:endParaRPr lang="en-ZA" altLang="en-US" sz="2400" dirty="0" smtClean="0">
              <a:solidFill>
                <a:schemeClr val="tx1"/>
              </a:solidFill>
            </a:endParaRPr>
          </a:p>
          <a:p>
            <a:pPr eaLnBrk="1" hangingPunct="1">
              <a:spcBef>
                <a:spcPct val="0"/>
              </a:spcBef>
            </a:pPr>
            <a:r>
              <a:rPr lang="en-ZA" altLang="en-US" sz="2400" dirty="0" smtClean="0">
                <a:solidFill>
                  <a:schemeClr val="tx1"/>
                </a:solidFill>
              </a:rPr>
              <a:t>Ultimate responsibility lies with the Operator.</a:t>
            </a:r>
          </a:p>
          <a:p>
            <a:pPr eaLnBrk="1" hangingPunct="1">
              <a:spcBef>
                <a:spcPct val="0"/>
              </a:spcBef>
            </a:pPr>
            <a:endParaRPr lang="en-ZA" altLang="en-US" sz="2400" dirty="0" smtClean="0">
              <a:solidFill>
                <a:schemeClr val="tx1"/>
              </a:solidFill>
            </a:endParaRPr>
          </a:p>
          <a:p>
            <a:pPr eaLnBrk="1" hangingPunct="1">
              <a:spcBef>
                <a:spcPct val="0"/>
              </a:spcBef>
            </a:pPr>
            <a:r>
              <a:rPr lang="hu-HU" altLang="en-US" sz="2400" dirty="0" smtClean="0">
                <a:solidFill>
                  <a:schemeClr val="tx1"/>
                </a:solidFill>
              </a:rPr>
              <a:t>S</a:t>
            </a:r>
            <a:r>
              <a:rPr lang="en-ZA" altLang="en-US" sz="2400" dirty="0" err="1" smtClean="0">
                <a:solidFill>
                  <a:schemeClr val="tx1"/>
                </a:solidFill>
              </a:rPr>
              <a:t>afety</a:t>
            </a:r>
            <a:r>
              <a:rPr lang="en-ZA" altLang="en-US" sz="2400" dirty="0" smtClean="0">
                <a:solidFill>
                  <a:schemeClr val="tx1"/>
                </a:solidFill>
              </a:rPr>
              <a:t> and security systems must evolve.</a:t>
            </a:r>
          </a:p>
        </p:txBody>
      </p:sp>
      <p:pic>
        <p:nvPicPr>
          <p:cNvPr id="76804" name="Picture 16" descr="DESAST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4138" y="4725144"/>
            <a:ext cx="251777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35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arcador de número de diapositiva"/>
          <p:cNvSpPr>
            <a:spLocks noGrp="1"/>
          </p:cNvSpPr>
          <p:nvPr>
            <p:ph type="sldNum" sz="quarter" idx="11"/>
          </p:nvPr>
        </p:nvSpPr>
        <p:spPr/>
        <p:txBody>
          <a:bodyPr/>
          <a:lstStyle/>
          <a:p>
            <a:pPr>
              <a:defRPr/>
            </a:pPr>
            <a:fld id="{3B11250B-0FAA-4E96-904F-015826612B9D}" type="slidenum">
              <a:rPr lang="en-GB"/>
              <a:pPr>
                <a:defRPr/>
              </a:pPr>
              <a:t>35</a:t>
            </a:fld>
            <a:endParaRPr lang="en-GB"/>
          </a:p>
        </p:txBody>
      </p:sp>
      <p:sp>
        <p:nvSpPr>
          <p:cNvPr id="77827" name="Rectangle 2"/>
          <p:cNvSpPr>
            <a:spLocks noGrp="1" noChangeArrowheads="1"/>
          </p:cNvSpPr>
          <p:nvPr>
            <p:ph type="title"/>
          </p:nvPr>
        </p:nvSpPr>
        <p:spPr/>
        <p:txBody>
          <a:bodyPr>
            <a:normAutofit/>
          </a:bodyPr>
          <a:lstStyle/>
          <a:p>
            <a:r>
              <a:rPr lang="en-US" altLang="en-US" sz="3200" dirty="0" smtClean="0"/>
              <a:t>Disposal</a:t>
            </a:r>
            <a:endParaRPr lang="en-GB" altLang="en-US" sz="3200" dirty="0" smtClean="0"/>
          </a:p>
        </p:txBody>
      </p:sp>
      <p:sp>
        <p:nvSpPr>
          <p:cNvPr id="77828" name="Rectangle 3"/>
          <p:cNvSpPr>
            <a:spLocks noGrp="1" noChangeArrowheads="1"/>
          </p:cNvSpPr>
          <p:nvPr>
            <p:ph type="body" idx="1"/>
          </p:nvPr>
        </p:nvSpPr>
        <p:spPr>
          <a:xfrm>
            <a:off x="251521" y="1124744"/>
            <a:ext cx="8280919" cy="5256584"/>
          </a:xfrm>
        </p:spPr>
        <p:txBody>
          <a:bodyPr>
            <a:normAutofit/>
          </a:bodyPr>
          <a:lstStyle/>
          <a:p>
            <a:pPr marL="0" indent="0">
              <a:spcBef>
                <a:spcPts val="1200"/>
              </a:spcBef>
              <a:buClr>
                <a:schemeClr val="tx2"/>
              </a:buClr>
              <a:buNone/>
            </a:pPr>
            <a:r>
              <a:rPr lang="en-US" altLang="en-US" sz="2400" dirty="0">
                <a:solidFill>
                  <a:schemeClr val="tx1"/>
                </a:solidFill>
              </a:rPr>
              <a:t>Disposal options:</a:t>
            </a:r>
          </a:p>
          <a:p>
            <a:pPr marL="636587" lvl="1" indent="-457200">
              <a:spcBef>
                <a:spcPts val="600"/>
              </a:spcBef>
              <a:buClr>
                <a:schemeClr val="tx2"/>
              </a:buClr>
              <a:buFont typeface="Arial" panose="020B0604020202020204" pitchFamily="34" charset="0"/>
              <a:buChar char="•"/>
            </a:pPr>
            <a:r>
              <a:rPr lang="en-US" altLang="en-US" sz="2000" dirty="0" smtClean="0">
                <a:solidFill>
                  <a:schemeClr val="tx1"/>
                </a:solidFill>
              </a:rPr>
              <a:t>Near-surface disposal facilities – IAEA SSG-29</a:t>
            </a:r>
          </a:p>
          <a:p>
            <a:pPr marL="636587" lvl="1" indent="-457200">
              <a:spcBef>
                <a:spcPts val="600"/>
              </a:spcBef>
              <a:buClr>
                <a:schemeClr val="tx2"/>
              </a:buClr>
              <a:buFont typeface="Arial" panose="020B0604020202020204" pitchFamily="34" charset="0"/>
              <a:buChar char="•"/>
            </a:pPr>
            <a:r>
              <a:rPr lang="en-US" altLang="en-US" sz="2000" dirty="0" smtClean="0">
                <a:solidFill>
                  <a:schemeClr val="tx1"/>
                </a:solidFill>
              </a:rPr>
              <a:t>Geological disposal </a:t>
            </a:r>
            <a:r>
              <a:rPr lang="en-US" altLang="en-US" sz="2000" dirty="0">
                <a:solidFill>
                  <a:schemeClr val="tx1"/>
                </a:solidFill>
              </a:rPr>
              <a:t>facilities – IAEA </a:t>
            </a:r>
            <a:r>
              <a:rPr lang="en-US" altLang="en-US" sz="2000" dirty="0" smtClean="0">
                <a:solidFill>
                  <a:schemeClr val="tx1"/>
                </a:solidFill>
              </a:rPr>
              <a:t>SSG-14</a:t>
            </a:r>
          </a:p>
          <a:p>
            <a:pPr marL="636587" lvl="1" indent="-457200">
              <a:spcBef>
                <a:spcPts val="600"/>
              </a:spcBef>
              <a:buClr>
                <a:schemeClr val="tx2"/>
              </a:buClr>
              <a:buFont typeface="Arial" panose="020B0604020202020204" pitchFamily="34" charset="0"/>
              <a:buChar char="•"/>
            </a:pPr>
            <a:r>
              <a:rPr lang="en-US" altLang="en-US" sz="2000" dirty="0" smtClean="0">
                <a:solidFill>
                  <a:schemeClr val="tx1"/>
                </a:solidFill>
              </a:rPr>
              <a:t>Disposal in boreholes – IAEA SSG-1</a:t>
            </a:r>
          </a:p>
          <a:p>
            <a:pPr marL="0" indent="0">
              <a:spcBef>
                <a:spcPts val="1200"/>
              </a:spcBef>
              <a:buClr>
                <a:schemeClr val="tx2"/>
              </a:buClr>
              <a:buNone/>
            </a:pPr>
            <a:r>
              <a:rPr lang="en-US" altLang="en-US" sz="2400" dirty="0" smtClean="0">
                <a:solidFill>
                  <a:schemeClr val="tx1"/>
                </a:solidFill>
              </a:rPr>
              <a:t>Many (but not all) DSRS exceed waste acceptance criteria for near-surface disposal</a:t>
            </a:r>
          </a:p>
          <a:p>
            <a:pPr marL="636587" lvl="1" indent="-457200">
              <a:spcBef>
                <a:spcPts val="600"/>
              </a:spcBef>
              <a:buClr>
                <a:schemeClr val="tx2"/>
              </a:buClr>
              <a:buFont typeface="Arial" panose="020B0604020202020204" pitchFamily="34" charset="0"/>
              <a:buChar char="•"/>
            </a:pPr>
            <a:r>
              <a:rPr lang="en-US" altLang="en-US" sz="2000" dirty="0" smtClean="0">
                <a:solidFill>
                  <a:schemeClr val="tx1"/>
                </a:solidFill>
              </a:rPr>
              <a:t>Localized high activity concentrations, “hot spots”</a:t>
            </a:r>
            <a:endParaRPr lang="en-US" altLang="en-US" sz="2000" dirty="0">
              <a:solidFill>
                <a:schemeClr val="tx1"/>
              </a:solidFill>
            </a:endParaRPr>
          </a:p>
          <a:p>
            <a:pPr marL="636587" lvl="1" indent="-457200">
              <a:spcBef>
                <a:spcPts val="600"/>
              </a:spcBef>
              <a:buClr>
                <a:schemeClr val="tx2"/>
              </a:buClr>
              <a:buFont typeface="Arial" panose="020B0604020202020204" pitchFamily="34" charset="0"/>
              <a:buChar char="•"/>
            </a:pPr>
            <a:r>
              <a:rPr lang="en-US" altLang="en-US" sz="2000" dirty="0">
                <a:solidFill>
                  <a:schemeClr val="tx1"/>
                </a:solidFill>
              </a:rPr>
              <a:t>Pose </a:t>
            </a:r>
            <a:r>
              <a:rPr lang="en-US" altLang="en-US" sz="2000" dirty="0" smtClean="0">
                <a:solidFill>
                  <a:schemeClr val="tx1"/>
                </a:solidFill>
              </a:rPr>
              <a:t>unacceptable risks </a:t>
            </a:r>
            <a:r>
              <a:rPr lang="en-US" altLang="en-US" sz="2000" dirty="0">
                <a:solidFill>
                  <a:schemeClr val="tx1"/>
                </a:solidFill>
              </a:rPr>
              <a:t>during human intrusion or </a:t>
            </a:r>
            <a:r>
              <a:rPr lang="en-US" altLang="en-US" sz="2000" dirty="0" smtClean="0">
                <a:solidFill>
                  <a:schemeClr val="tx1"/>
                </a:solidFill>
              </a:rPr>
              <a:t>other exposure scenarios (e.g. erosion)</a:t>
            </a:r>
            <a:endParaRPr lang="en-US" altLang="en-US" sz="2000" dirty="0">
              <a:solidFill>
                <a:schemeClr val="tx1"/>
              </a:solidFill>
            </a:endParaRPr>
          </a:p>
          <a:p>
            <a:pPr marL="636587" lvl="1" indent="-457200">
              <a:spcBef>
                <a:spcPts val="600"/>
              </a:spcBef>
              <a:buClr>
                <a:schemeClr val="tx2"/>
              </a:buClr>
              <a:buFont typeface="Arial" panose="020B0604020202020204" pitchFamily="34" charset="0"/>
              <a:buChar char="•"/>
            </a:pPr>
            <a:r>
              <a:rPr lang="en-US" altLang="en-US" sz="2000" dirty="0">
                <a:solidFill>
                  <a:schemeClr val="tx1"/>
                </a:solidFill>
              </a:rPr>
              <a:t>Institutional control cannot be assumed to be indefinite</a:t>
            </a:r>
          </a:p>
          <a:p>
            <a:pPr marL="0" indent="0">
              <a:spcBef>
                <a:spcPts val="1200"/>
              </a:spcBef>
              <a:buClr>
                <a:schemeClr val="tx2"/>
              </a:buClr>
              <a:buNone/>
            </a:pPr>
            <a:r>
              <a:rPr lang="en-US" altLang="en-US" sz="2400" dirty="0">
                <a:solidFill>
                  <a:schemeClr val="tx1"/>
                </a:solidFill>
              </a:rPr>
              <a:t>Geological disposal </a:t>
            </a:r>
            <a:r>
              <a:rPr lang="en-US" altLang="en-US" sz="2400" dirty="0" smtClean="0">
                <a:solidFill>
                  <a:schemeClr val="tx1"/>
                </a:solidFill>
              </a:rPr>
              <a:t>facilities would be suitable but are often not available</a:t>
            </a:r>
            <a:endParaRPr lang="en-US" altLang="en-US" sz="2400" dirty="0">
              <a:solidFill>
                <a:schemeClr val="tx1"/>
              </a:solidFill>
            </a:endParaRPr>
          </a:p>
        </p:txBody>
      </p:sp>
    </p:spTree>
    <p:extLst>
      <p:ext uri="{BB962C8B-B14F-4D97-AF65-F5344CB8AC3E}">
        <p14:creationId xmlns:p14="http://schemas.microsoft.com/office/powerpoint/2010/main" val="1293759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192688" cy="864096"/>
          </a:xfrm>
        </p:spPr>
        <p:txBody>
          <a:bodyPr>
            <a:normAutofit fontScale="90000"/>
          </a:bodyPr>
          <a:lstStyle/>
          <a:p>
            <a:r>
              <a:rPr lang="en-GB" dirty="0" smtClean="0"/>
              <a:t>Near-surface disposal: </a:t>
            </a:r>
            <a:br>
              <a:rPr lang="en-GB" dirty="0" smtClean="0"/>
            </a:br>
            <a:r>
              <a:rPr lang="en-GB" dirty="0" smtClean="0"/>
              <a:t>facilities </a:t>
            </a:r>
            <a:r>
              <a:rPr lang="en-GB" dirty="0" smtClean="0"/>
              <a:t>for VLLW</a:t>
            </a:r>
            <a:endParaRPr lang="en-GB"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7" y="4437113"/>
            <a:ext cx="5544616" cy="2103470"/>
          </a:xfrm>
          <a:prstGeom prst="rect">
            <a:avLst/>
          </a:prstGeom>
          <a:noFill/>
          <a:ln>
            <a:noFill/>
          </a:ln>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80" y="1700808"/>
            <a:ext cx="2946300" cy="196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45580" y="1196752"/>
            <a:ext cx="2946300" cy="5644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El </a:t>
            </a:r>
            <a:r>
              <a:rPr lang="en-GB" dirty="0" err="1" smtClean="0"/>
              <a:t>Cabril</a:t>
            </a:r>
            <a:r>
              <a:rPr lang="en-GB" dirty="0" smtClean="0"/>
              <a:t>, Spain</a:t>
            </a:r>
            <a:endParaRPr lang="en-GB" dirty="0"/>
          </a:p>
        </p:txBody>
      </p:sp>
      <p:sp>
        <p:nvSpPr>
          <p:cNvPr id="7" name="Rectangle 6"/>
          <p:cNvSpPr/>
          <p:nvPr/>
        </p:nvSpPr>
        <p:spPr>
          <a:xfrm>
            <a:off x="1835696" y="3933056"/>
            <a:ext cx="5544617" cy="5040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CSTFA, </a:t>
            </a:r>
            <a:r>
              <a:rPr lang="en-GB" dirty="0" err="1" smtClean="0"/>
              <a:t>Morveilliers</a:t>
            </a:r>
            <a:r>
              <a:rPr lang="en-GB" dirty="0" smtClean="0"/>
              <a:t>, France</a:t>
            </a:r>
            <a:endParaRPr lang="en-GB" dirty="0"/>
          </a:p>
        </p:txBody>
      </p:sp>
      <p:pic>
        <p:nvPicPr>
          <p:cNvPr id="8" name="Picture 5" descr="okgmarkförva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224"/>
          <a:stretch/>
        </p:blipFill>
        <p:spPr bwMode="auto">
          <a:xfrm>
            <a:off x="5730156" y="1748068"/>
            <a:ext cx="2946300" cy="1960332"/>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5730156" y="1183646"/>
            <a:ext cx="2946300" cy="5644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a:t>Oskarshamn</a:t>
            </a:r>
            <a:r>
              <a:rPr lang="en-GB" dirty="0"/>
              <a:t>, </a:t>
            </a:r>
            <a:r>
              <a:rPr lang="en-GB" dirty="0" smtClean="0"/>
              <a:t>Sweden</a:t>
            </a:r>
            <a:endParaRPr lang="en-GB" dirty="0"/>
          </a:p>
        </p:txBody>
      </p:sp>
    </p:spTree>
    <p:extLst>
      <p:ext uri="{BB962C8B-B14F-4D97-AF65-F5344CB8AC3E}">
        <p14:creationId xmlns:p14="http://schemas.microsoft.com/office/powerpoint/2010/main" val="2283576927"/>
      </p:ext>
    </p:extLst>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624736" cy="864096"/>
          </a:xfrm>
        </p:spPr>
        <p:txBody>
          <a:bodyPr>
            <a:normAutofit fontScale="90000"/>
          </a:bodyPr>
          <a:lstStyle/>
          <a:p>
            <a:r>
              <a:rPr lang="en-GB" dirty="0" smtClean="0"/>
              <a:t>Near-surface disposal: </a:t>
            </a:r>
            <a:br>
              <a:rPr lang="en-GB" dirty="0" smtClean="0"/>
            </a:br>
            <a:r>
              <a:rPr lang="en-GB" dirty="0" smtClean="0"/>
              <a:t>trench facilities</a:t>
            </a:r>
            <a:endParaRPr lang="en-GB"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72816"/>
            <a:ext cx="2816583" cy="219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794" y="4097482"/>
            <a:ext cx="2765686" cy="2139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007" y="2924944"/>
            <a:ext cx="2805417"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528" y="1268760"/>
            <a:ext cx="2808312" cy="5040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Nevada TS, USA</a:t>
            </a:r>
            <a:endParaRPr lang="en-GB" dirty="0"/>
          </a:p>
        </p:txBody>
      </p:sp>
      <p:sp>
        <p:nvSpPr>
          <p:cNvPr id="9" name="Rectangle 8"/>
          <p:cNvSpPr/>
          <p:nvPr/>
        </p:nvSpPr>
        <p:spPr>
          <a:xfrm>
            <a:off x="6126794" y="3588122"/>
            <a:ext cx="2765685" cy="5040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Richland, USA</a:t>
            </a:r>
            <a:endParaRPr lang="en-GB" dirty="0"/>
          </a:p>
        </p:txBody>
      </p:sp>
      <p:sp>
        <p:nvSpPr>
          <p:cNvPr id="10" name="Rectangle 9"/>
          <p:cNvSpPr/>
          <p:nvPr/>
        </p:nvSpPr>
        <p:spPr>
          <a:xfrm>
            <a:off x="3203848" y="2420888"/>
            <a:ext cx="2808312" cy="5040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smtClean="0"/>
              <a:t>Vaalputs</a:t>
            </a:r>
            <a:r>
              <a:rPr lang="en-GB" dirty="0" smtClean="0"/>
              <a:t>, South Africa</a:t>
            </a:r>
            <a:endParaRPr lang="en-GB" dirty="0"/>
          </a:p>
        </p:txBody>
      </p:sp>
    </p:spTree>
    <p:extLst>
      <p:ext uri="{BB962C8B-B14F-4D97-AF65-F5344CB8AC3E}">
        <p14:creationId xmlns:p14="http://schemas.microsoft.com/office/powerpoint/2010/main" val="42186601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6768752" cy="864096"/>
          </a:xfrm>
        </p:spPr>
        <p:txBody>
          <a:bodyPr>
            <a:normAutofit fontScale="90000"/>
          </a:bodyPr>
          <a:lstStyle/>
          <a:p>
            <a:r>
              <a:rPr lang="en-GB" sz="3200" dirty="0" smtClean="0"/>
              <a:t>Near-surface disposal: </a:t>
            </a:r>
            <a:br>
              <a:rPr lang="en-GB" sz="3200" dirty="0" smtClean="0"/>
            </a:br>
            <a:r>
              <a:rPr lang="en-GB" sz="3200" dirty="0" smtClean="0"/>
              <a:t>engineered vault facilities</a:t>
            </a:r>
            <a:endParaRPr lang="en-GB" sz="3200" dirty="0"/>
          </a:p>
        </p:txBody>
      </p:sp>
      <p:grpSp>
        <p:nvGrpSpPr>
          <p:cNvPr id="4" name="Group 3"/>
          <p:cNvGrpSpPr/>
          <p:nvPr/>
        </p:nvGrpSpPr>
        <p:grpSpPr>
          <a:xfrm>
            <a:off x="434950" y="1448780"/>
            <a:ext cx="2304000" cy="2145161"/>
            <a:chOff x="177791" y="1448780"/>
            <a:chExt cx="2304000" cy="2145161"/>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791" y="1834206"/>
              <a:ext cx="2304000" cy="175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7791" y="1448780"/>
              <a:ext cx="2304000" cy="4680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L’ Aube, France</a:t>
              </a:r>
              <a:endParaRPr lang="en-GB" dirty="0"/>
            </a:p>
          </p:txBody>
        </p:sp>
      </p:grpSp>
      <p:grpSp>
        <p:nvGrpSpPr>
          <p:cNvPr id="9" name="Group 8"/>
          <p:cNvGrpSpPr/>
          <p:nvPr/>
        </p:nvGrpSpPr>
        <p:grpSpPr>
          <a:xfrm>
            <a:off x="3347864" y="1025460"/>
            <a:ext cx="2304000" cy="1578324"/>
            <a:chOff x="3263677" y="1025460"/>
            <a:chExt cx="2304000" cy="1578324"/>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677" y="1070738"/>
              <a:ext cx="2304000" cy="1533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263677" y="1025460"/>
              <a:ext cx="2304000" cy="45932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El-</a:t>
              </a:r>
              <a:r>
                <a:rPr lang="en-GB" dirty="0" err="1" smtClean="0"/>
                <a:t>Cabril</a:t>
              </a:r>
              <a:r>
                <a:rPr lang="en-GB" dirty="0" smtClean="0"/>
                <a:t>, Spain</a:t>
              </a:r>
              <a:endParaRPr lang="en-GB" dirty="0"/>
            </a:p>
          </p:txBody>
        </p:sp>
      </p:grpSp>
      <p:grpSp>
        <p:nvGrpSpPr>
          <p:cNvPr id="8" name="Group 7"/>
          <p:cNvGrpSpPr/>
          <p:nvPr/>
        </p:nvGrpSpPr>
        <p:grpSpPr>
          <a:xfrm>
            <a:off x="434950" y="4151092"/>
            <a:ext cx="2304000" cy="1817748"/>
            <a:chOff x="179461" y="4329100"/>
            <a:chExt cx="2304000" cy="1817748"/>
          </a:xfrm>
        </p:grpSpPr>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61" y="4648656"/>
              <a:ext cx="2304000" cy="149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79461" y="4329100"/>
              <a:ext cx="2304000" cy="4680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smtClean="0"/>
                <a:t>Rokkasho</a:t>
              </a:r>
              <a:r>
                <a:rPr lang="en-GB" dirty="0" smtClean="0"/>
                <a:t>, Japan</a:t>
              </a:r>
              <a:endParaRPr lang="en-GB" dirty="0"/>
            </a:p>
          </p:txBody>
        </p:sp>
      </p:grpSp>
      <p:grpSp>
        <p:nvGrpSpPr>
          <p:cNvPr id="5" name="Group 4"/>
          <p:cNvGrpSpPr/>
          <p:nvPr/>
        </p:nvGrpSpPr>
        <p:grpSpPr>
          <a:xfrm>
            <a:off x="6228440" y="1448780"/>
            <a:ext cx="2304000" cy="2025980"/>
            <a:chOff x="5938992" y="1376772"/>
            <a:chExt cx="2304000" cy="2025980"/>
          </a:xfrm>
        </p:grpSpPr>
        <p:pic>
          <p:nvPicPr>
            <p:cNvPr id="718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992" y="1808821"/>
              <a:ext cx="2304000" cy="159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5938992" y="1376772"/>
              <a:ext cx="2304000" cy="4680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smtClean="0"/>
                <a:t>Beilong</a:t>
              </a:r>
              <a:r>
                <a:rPr lang="en-GB" dirty="0" smtClean="0"/>
                <a:t>, China</a:t>
              </a:r>
              <a:endParaRPr lang="en-GB" dirty="0"/>
            </a:p>
          </p:txBody>
        </p:sp>
      </p:grpSp>
      <p:grpSp>
        <p:nvGrpSpPr>
          <p:cNvPr id="13" name="Group 12"/>
          <p:cNvGrpSpPr/>
          <p:nvPr/>
        </p:nvGrpSpPr>
        <p:grpSpPr>
          <a:xfrm>
            <a:off x="3347864" y="4879686"/>
            <a:ext cx="2304000" cy="1789674"/>
            <a:chOff x="3263677" y="4879686"/>
            <a:chExt cx="2304000" cy="1789674"/>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677" y="5332919"/>
              <a:ext cx="2304000" cy="1336441"/>
            </a:xfrm>
            <a:prstGeom prst="rect">
              <a:avLst/>
            </a:prstGeom>
          </p:spPr>
        </p:pic>
        <p:sp>
          <p:nvSpPr>
            <p:cNvPr id="19" name="Rectangle 18"/>
            <p:cNvSpPr/>
            <p:nvPr/>
          </p:nvSpPr>
          <p:spPr>
            <a:xfrm>
              <a:off x="3263677" y="4879686"/>
              <a:ext cx="2304000" cy="4680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smtClean="0"/>
                <a:t>LLWR, UK</a:t>
              </a:r>
              <a:endParaRPr lang="en-GB" dirty="0"/>
            </a:p>
          </p:txBody>
        </p:sp>
      </p:grpSp>
      <p:grpSp>
        <p:nvGrpSpPr>
          <p:cNvPr id="11" name="Group 10"/>
          <p:cNvGrpSpPr/>
          <p:nvPr/>
        </p:nvGrpSpPr>
        <p:grpSpPr>
          <a:xfrm>
            <a:off x="3347864" y="2743217"/>
            <a:ext cx="2304000" cy="1997036"/>
            <a:chOff x="3263677" y="2723964"/>
            <a:chExt cx="2304000" cy="1997036"/>
          </a:xfrm>
        </p:grpSpPr>
        <p:pic>
          <p:nvPicPr>
            <p:cNvPr id="717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3677" y="3194974"/>
              <a:ext cx="2304000" cy="152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3263677" y="2723964"/>
              <a:ext cx="2304000" cy="4680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smtClean="0"/>
                <a:t>Mochovce</a:t>
              </a:r>
              <a:r>
                <a:rPr lang="en-GB" dirty="0" smtClean="0"/>
                <a:t>, Slovakia</a:t>
              </a:r>
              <a:endParaRPr lang="en-GB" dirty="0"/>
            </a:p>
          </p:txBody>
        </p:sp>
      </p:grpSp>
      <p:grpSp>
        <p:nvGrpSpPr>
          <p:cNvPr id="6" name="Group 5"/>
          <p:cNvGrpSpPr/>
          <p:nvPr/>
        </p:nvGrpSpPr>
        <p:grpSpPr>
          <a:xfrm>
            <a:off x="6228440" y="4115004"/>
            <a:ext cx="2304000" cy="1825916"/>
            <a:chOff x="5971281" y="4241843"/>
            <a:chExt cx="2304000" cy="1825916"/>
          </a:xfrm>
        </p:grpSpPr>
        <p:pic>
          <p:nvPicPr>
            <p:cNvPr id="718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71281" y="4707967"/>
              <a:ext cx="2304000" cy="135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5971281" y="4241843"/>
              <a:ext cx="2304000" cy="4680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smtClean="0"/>
                <a:t>NorthWest</a:t>
              </a:r>
              <a:r>
                <a:rPr lang="en-GB" dirty="0" smtClean="0"/>
                <a:t>, USA</a:t>
              </a:r>
              <a:endParaRPr lang="en-GB" dirty="0"/>
            </a:p>
          </p:txBody>
        </p:sp>
      </p:grpSp>
    </p:spTree>
    <p:extLst>
      <p:ext uri="{BB962C8B-B14F-4D97-AF65-F5344CB8AC3E}">
        <p14:creationId xmlns:p14="http://schemas.microsoft.com/office/powerpoint/2010/main" val="20527201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Marcador de número de diapositiva"/>
          <p:cNvSpPr>
            <a:spLocks noGrp="1"/>
          </p:cNvSpPr>
          <p:nvPr>
            <p:ph type="sldNum" sz="quarter" idx="11"/>
          </p:nvPr>
        </p:nvSpPr>
        <p:spPr/>
        <p:txBody>
          <a:bodyPr/>
          <a:lstStyle/>
          <a:p>
            <a:pPr>
              <a:defRPr/>
            </a:pPr>
            <a:fld id="{B46B2871-74B6-4A98-89DF-FF1E179D8B1E}" type="slidenum">
              <a:rPr lang="en-GB"/>
              <a:pPr>
                <a:defRPr/>
              </a:pPr>
              <a:t>39</a:t>
            </a:fld>
            <a:endParaRPr lang="en-GB"/>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772816"/>
            <a:ext cx="518795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6"/>
          <p:cNvSpPr>
            <a:spLocks noGrp="1" noChangeArrowheads="1"/>
          </p:cNvSpPr>
          <p:nvPr>
            <p:ph type="title"/>
          </p:nvPr>
        </p:nvSpPr>
        <p:spPr/>
        <p:txBody>
          <a:bodyPr>
            <a:normAutofit/>
          </a:bodyPr>
          <a:lstStyle/>
          <a:p>
            <a:r>
              <a:rPr lang="en-GB" altLang="en-US" sz="3200" dirty="0" smtClean="0">
                <a:solidFill>
                  <a:schemeClr val="tx1"/>
                </a:solidFill>
              </a:rPr>
              <a:t>Borehole </a:t>
            </a:r>
            <a:r>
              <a:rPr lang="en-GB" altLang="en-US" sz="3200" dirty="0" smtClean="0">
                <a:solidFill>
                  <a:schemeClr val="tx1"/>
                </a:solidFill>
              </a:rPr>
              <a:t>disposal of DSRS</a:t>
            </a:r>
            <a:endParaRPr lang="en-GB" altLang="en-US" sz="3200" dirty="0" smtClean="0">
              <a:solidFill>
                <a:schemeClr val="tx1"/>
              </a:solidFill>
            </a:endParaRPr>
          </a:p>
        </p:txBody>
      </p:sp>
    </p:spTree>
    <p:extLst>
      <p:ext uri="{BB962C8B-B14F-4D97-AF65-F5344CB8AC3E}">
        <p14:creationId xmlns:p14="http://schemas.microsoft.com/office/powerpoint/2010/main" val="730597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251520" y="116632"/>
            <a:ext cx="7488832" cy="864096"/>
          </a:xfrm>
        </p:spPr>
        <p:txBody>
          <a:bodyPr>
            <a:normAutofit fontScale="90000"/>
          </a:bodyPr>
          <a:lstStyle/>
          <a:p>
            <a:pPr eaLnBrk="1" hangingPunct="1"/>
            <a:r>
              <a:rPr lang="en-GB" altLang="en-US" sz="3200" dirty="0" smtClean="0">
                <a:solidFill>
                  <a:schemeClr val="tx1"/>
                </a:solidFill>
              </a:rPr>
              <a:t>Examples of sealed radioactive sources</a:t>
            </a:r>
          </a:p>
        </p:txBody>
      </p:sp>
      <p:sp>
        <p:nvSpPr>
          <p:cNvPr id="10243" name="Rectangle 5"/>
          <p:cNvSpPr>
            <a:spLocks noChangeArrowheads="1"/>
          </p:cNvSpPr>
          <p:nvPr/>
        </p:nvSpPr>
        <p:spPr bwMode="auto">
          <a:xfrm>
            <a:off x="290513" y="0"/>
            <a:ext cx="9321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lr>
                <a:schemeClr val="folHlink"/>
              </a:buClr>
              <a:buSzPct val="110000"/>
              <a:buChar char="•"/>
              <a:defRPr sz="3200">
                <a:solidFill>
                  <a:schemeClr val="tx2"/>
                </a:solidFill>
                <a:latin typeface="Arial" pitchFamily="34" charset="0"/>
              </a:defRPr>
            </a:lvl1pPr>
            <a:lvl2pPr marL="742950" indent="-285750" eaLnBrk="0" hangingPunct="0">
              <a:spcBef>
                <a:spcPct val="20000"/>
              </a:spcBef>
              <a:buClr>
                <a:schemeClr val="folHlink"/>
              </a:buClr>
              <a:buSzPct val="110000"/>
              <a:buChar char="•"/>
              <a:defRPr sz="2800">
                <a:solidFill>
                  <a:schemeClr val="tx2"/>
                </a:solidFill>
                <a:latin typeface="Arial" pitchFamily="34" charset="0"/>
              </a:defRPr>
            </a:lvl2pPr>
            <a:lvl3pPr marL="1143000" indent="-228600" eaLnBrk="0" hangingPunct="0">
              <a:spcBef>
                <a:spcPct val="20000"/>
              </a:spcBef>
              <a:buClr>
                <a:schemeClr val="folHlink"/>
              </a:buClr>
              <a:buSzPct val="110000"/>
              <a:buChar char="•"/>
              <a:defRPr sz="2400">
                <a:solidFill>
                  <a:schemeClr val="tx2"/>
                </a:solidFill>
                <a:latin typeface="Arial" pitchFamily="34" charset="0"/>
              </a:defRPr>
            </a:lvl3pPr>
            <a:lvl4pPr marL="1600200" indent="-228600" eaLnBrk="0" hangingPunct="0">
              <a:spcBef>
                <a:spcPct val="20000"/>
              </a:spcBef>
              <a:buClr>
                <a:schemeClr val="folHlink"/>
              </a:buClr>
              <a:buSzPct val="110000"/>
              <a:buChar char="•"/>
              <a:defRPr sz="2400">
                <a:solidFill>
                  <a:schemeClr val="tx2"/>
                </a:solidFill>
                <a:latin typeface="Arial" pitchFamily="34" charset="0"/>
              </a:defRPr>
            </a:lvl4pPr>
            <a:lvl5pPr marL="2057400" indent="-228600" eaLnBrk="0" hangingPunct="0">
              <a:spcBef>
                <a:spcPct val="20000"/>
              </a:spcBef>
              <a:buClr>
                <a:schemeClr val="folHlink"/>
              </a:buClr>
              <a:buSzPct val="110000"/>
              <a:buChar char="•"/>
              <a:defRPr sz="2400">
                <a:solidFill>
                  <a:schemeClr val="tx2"/>
                </a:solidFill>
                <a:latin typeface="Arial" pitchFamily="34" charset="0"/>
              </a:defRPr>
            </a:lvl5pPr>
            <a:lvl6pPr marL="25146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6pPr>
            <a:lvl7pPr marL="29718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7pPr>
            <a:lvl8pPr marL="34290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8pPr>
            <a:lvl9pPr marL="3886200" indent="-228600" eaLnBrk="0" fontAlgn="base" hangingPunct="0">
              <a:spcBef>
                <a:spcPct val="20000"/>
              </a:spcBef>
              <a:spcAft>
                <a:spcPct val="0"/>
              </a:spcAft>
              <a:buClr>
                <a:schemeClr val="folHlink"/>
              </a:buClr>
              <a:buSzPct val="110000"/>
              <a:buChar char="•"/>
              <a:defRPr sz="2400">
                <a:solidFill>
                  <a:schemeClr val="tx2"/>
                </a:solidFill>
                <a:latin typeface="Arial" pitchFamily="34" charset="0"/>
              </a:defRPr>
            </a:lvl9pPr>
          </a:lstStyle>
          <a:p>
            <a:pPr eaLnBrk="1" hangingPunct="1">
              <a:buClrTx/>
              <a:buSzTx/>
              <a:buFontTx/>
              <a:buNone/>
            </a:pPr>
            <a:endParaRPr lang="hu-HU" altLang="en-US" sz="3600">
              <a:solidFill>
                <a:srgbClr val="CCECFF"/>
              </a:solidFill>
              <a:latin typeface="Times New Roman" pitchFamily="18" charset="0"/>
            </a:endParaRPr>
          </a:p>
        </p:txBody>
      </p:sp>
      <p:grpSp>
        <p:nvGrpSpPr>
          <p:cNvPr id="10244" name="Group 6"/>
          <p:cNvGrpSpPr>
            <a:grpSpLocks/>
          </p:cNvGrpSpPr>
          <p:nvPr/>
        </p:nvGrpSpPr>
        <p:grpSpPr bwMode="auto">
          <a:xfrm>
            <a:off x="1014413" y="1158875"/>
            <a:ext cx="2079625" cy="2030413"/>
            <a:chOff x="4286" y="2499"/>
            <a:chExt cx="1347" cy="1287"/>
          </a:xfrm>
        </p:grpSpPr>
        <p:pic>
          <p:nvPicPr>
            <p:cNvPr id="1024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 y="2499"/>
              <a:ext cx="1347" cy="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250" name="Picture 8" descr="Radiation w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 y="3160"/>
              <a:ext cx="29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5" name="Picture 9" descr="special_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8" y="3189288"/>
            <a:ext cx="5029200" cy="3381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6" name="Picture 10" descr="pigtai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138" y="1208088"/>
            <a:ext cx="5905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source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363" y="3189288"/>
            <a:ext cx="28797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 Box 12"/>
          <p:cNvSpPr txBox="1">
            <a:spLocks noChangeArrowheads="1"/>
          </p:cNvSpPr>
          <p:nvPr/>
        </p:nvSpPr>
        <p:spPr bwMode="auto">
          <a:xfrm>
            <a:off x="366713" y="4787900"/>
            <a:ext cx="3119765" cy="1631216"/>
          </a:xfrm>
          <a:prstGeom prst="rect">
            <a:avLst/>
          </a:prstGeom>
          <a:solidFill>
            <a:srgbClr val="FFFFFF"/>
          </a:solidFill>
          <a:ln w="3175">
            <a:solidFill>
              <a:srgbClr val="000000"/>
            </a:solidFill>
            <a:miter lim="800000"/>
            <a:headEnd type="none" w="sm" len="sm"/>
            <a:tailEnd type="none" w="sm" len="sm"/>
          </a:ln>
        </p:spPr>
        <p:txBody>
          <a:bodyPr wrap="none">
            <a:spAutoFit/>
          </a:bodyPr>
          <a:lstStyle/>
          <a:p>
            <a:pPr>
              <a:defRPr/>
            </a:pPr>
            <a:r>
              <a:rPr lang="en-GB" sz="2000" b="1" i="0" dirty="0">
                <a:latin typeface="+mn-lt"/>
              </a:rPr>
              <a:t>Common </a:t>
            </a:r>
            <a:r>
              <a:rPr lang="en-GB" sz="2000" b="1" i="0" dirty="0" err="1">
                <a:latin typeface="+mn-lt"/>
              </a:rPr>
              <a:t>radionuclides</a:t>
            </a:r>
            <a:r>
              <a:rPr lang="hu-HU" sz="2000" b="1" i="0" dirty="0">
                <a:latin typeface="+mn-lt"/>
              </a:rPr>
              <a:t>:</a:t>
            </a:r>
            <a:endParaRPr lang="en-GB" sz="2000" b="1" i="0" dirty="0">
              <a:latin typeface="+mn-lt"/>
            </a:endParaRPr>
          </a:p>
          <a:p>
            <a:pPr>
              <a:buFontTx/>
              <a:buChar char="•"/>
              <a:defRPr/>
            </a:pPr>
            <a:r>
              <a:rPr lang="en-GB" sz="2000" b="1" i="0" dirty="0">
                <a:latin typeface="+mn-lt"/>
              </a:rPr>
              <a:t> Iridium-192</a:t>
            </a:r>
          </a:p>
          <a:p>
            <a:pPr>
              <a:buFontTx/>
              <a:buChar char="•"/>
              <a:defRPr/>
            </a:pPr>
            <a:r>
              <a:rPr lang="en-GB" sz="2000" b="1" i="0" dirty="0">
                <a:latin typeface="+mn-lt"/>
              </a:rPr>
              <a:t> Cobalt-60</a:t>
            </a:r>
          </a:p>
          <a:p>
            <a:pPr>
              <a:buFontTx/>
              <a:buChar char="•"/>
              <a:defRPr/>
            </a:pPr>
            <a:r>
              <a:rPr lang="en-GB" sz="2000" b="1" i="0" dirty="0">
                <a:latin typeface="+mn-lt"/>
              </a:rPr>
              <a:t> Caesium-137</a:t>
            </a:r>
          </a:p>
          <a:p>
            <a:pPr>
              <a:buFontTx/>
              <a:buChar char="•"/>
              <a:defRPr/>
            </a:pPr>
            <a:r>
              <a:rPr lang="en-GB" sz="2000" b="1" i="0" dirty="0">
                <a:latin typeface="+mn-lt"/>
              </a:rPr>
              <a:t> etc</a:t>
            </a:r>
            <a:r>
              <a:rPr lang="hu-HU" sz="2000" b="1" i="0" dirty="0">
                <a:latin typeface="+mn-lt"/>
              </a:rPr>
              <a:t>.</a:t>
            </a:r>
            <a:endParaRPr lang="en-GB" sz="2000" b="1" i="0" dirty="0">
              <a:latin typeface="+mn-lt"/>
            </a:endParaRPr>
          </a:p>
        </p:txBody>
      </p:sp>
    </p:spTree>
    <p:extLst>
      <p:ext uri="{BB962C8B-B14F-4D97-AF65-F5344CB8AC3E}">
        <p14:creationId xmlns:p14="http://schemas.microsoft.com/office/powerpoint/2010/main" val="1030251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Marcador de número de diapositiva"/>
          <p:cNvSpPr>
            <a:spLocks noGrp="1"/>
          </p:cNvSpPr>
          <p:nvPr>
            <p:ph type="sldNum" sz="quarter" idx="11"/>
          </p:nvPr>
        </p:nvSpPr>
        <p:spPr/>
        <p:txBody>
          <a:bodyPr/>
          <a:lstStyle/>
          <a:p>
            <a:pPr>
              <a:defRPr/>
            </a:pPr>
            <a:fld id="{28027D67-9240-4ACF-AE87-CA5BD30656B8}" type="slidenum">
              <a:rPr lang="en-GB"/>
              <a:pPr>
                <a:defRPr/>
              </a:pPr>
              <a:t>40</a:t>
            </a:fld>
            <a:endParaRPr lang="en-GB"/>
          </a:p>
        </p:txBody>
      </p:sp>
      <p:graphicFrame>
        <p:nvGraphicFramePr>
          <p:cNvPr id="80899" name="Object 4"/>
          <p:cNvGraphicFramePr>
            <a:graphicFrameLocks noChangeAspect="1"/>
          </p:cNvGraphicFramePr>
          <p:nvPr>
            <p:extLst>
              <p:ext uri="{D42A27DB-BD31-4B8C-83A1-F6EECF244321}">
                <p14:modId xmlns:p14="http://schemas.microsoft.com/office/powerpoint/2010/main" val="3682253828"/>
              </p:ext>
            </p:extLst>
          </p:nvPr>
        </p:nvGraphicFramePr>
        <p:xfrm>
          <a:off x="4499992" y="1124744"/>
          <a:ext cx="4251970" cy="4497694"/>
        </p:xfrm>
        <a:graphic>
          <a:graphicData uri="http://schemas.openxmlformats.org/presentationml/2006/ole">
            <mc:AlternateContent xmlns:mc="http://schemas.openxmlformats.org/markup-compatibility/2006">
              <mc:Choice xmlns:v="urn:schemas-microsoft-com:vml" Requires="v">
                <p:oleObj spid="_x0000_s2113" name="Document" r:id="rId4" imgW="3401568" imgH="3596640" progId="Word.Document.8">
                  <p:embed/>
                </p:oleObj>
              </mc:Choice>
              <mc:Fallback>
                <p:oleObj name="Document" r:id="rId4" imgW="3401568" imgH="359664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124744"/>
                        <a:ext cx="4251970" cy="4497694"/>
                      </a:xfrm>
                      <a:prstGeom prst="rect">
                        <a:avLst/>
                      </a:prstGeom>
                      <a:noFill/>
                      <a:ln>
                        <a:noFill/>
                      </a:ln>
                      <a:extLst/>
                    </p:spPr>
                  </p:pic>
                </p:oleObj>
              </mc:Fallback>
            </mc:AlternateContent>
          </a:graphicData>
        </a:graphic>
      </p:graphicFrame>
      <p:sp>
        <p:nvSpPr>
          <p:cNvPr id="80900" name="Rectangle 6"/>
          <p:cNvSpPr>
            <a:spLocks noGrp="1" noChangeArrowheads="1"/>
          </p:cNvSpPr>
          <p:nvPr>
            <p:ph type="title"/>
          </p:nvPr>
        </p:nvSpPr>
        <p:spPr/>
        <p:txBody>
          <a:bodyPr>
            <a:normAutofit/>
          </a:bodyPr>
          <a:lstStyle/>
          <a:p>
            <a:r>
              <a:rPr lang="en-US" altLang="en-US" sz="3200" dirty="0" smtClean="0">
                <a:solidFill>
                  <a:schemeClr val="tx1"/>
                </a:solidFill>
              </a:rPr>
              <a:t>Borehole </a:t>
            </a:r>
            <a:r>
              <a:rPr lang="en-US" altLang="en-US" sz="3200" dirty="0" smtClean="0">
                <a:solidFill>
                  <a:schemeClr val="tx1"/>
                </a:solidFill>
              </a:rPr>
              <a:t>disposal of DSRS</a:t>
            </a:r>
            <a:endParaRPr lang="en-GB" altLang="en-US" sz="3200" dirty="0" smtClean="0">
              <a:solidFill>
                <a:schemeClr val="tx1"/>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2550322"/>
            <a:ext cx="3816424" cy="4072504"/>
          </a:xfrm>
          <a:prstGeom prst="rect">
            <a:avLst/>
          </a:prstGeom>
          <a:ln>
            <a:solidFill>
              <a:schemeClr val="tx1"/>
            </a:solidFill>
          </a:ln>
        </p:spPr>
      </p:pic>
    </p:spTree>
    <p:extLst>
      <p:ext uri="{BB962C8B-B14F-4D97-AF65-F5344CB8AC3E}">
        <p14:creationId xmlns:p14="http://schemas.microsoft.com/office/powerpoint/2010/main" val="260080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Geological disposal</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3" y="1508584"/>
            <a:ext cx="2905852" cy="220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idx="1"/>
          </p:nvPr>
        </p:nvSpPr>
        <p:spPr>
          <a:xfrm>
            <a:off x="1259632" y="1052736"/>
            <a:ext cx="2880320"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ctr">
              <a:buNone/>
            </a:pPr>
            <a:r>
              <a:rPr lang="en-GB" sz="2000" dirty="0" err="1" smtClean="0"/>
              <a:t>Morsleben</a:t>
            </a:r>
            <a:r>
              <a:rPr lang="en-GB" sz="2000" dirty="0" smtClean="0"/>
              <a:t>, Germany</a:t>
            </a:r>
            <a:endParaRPr lang="en-GB" sz="20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869" y="1465992"/>
            <a:ext cx="3113531" cy="2251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5"/>
          <p:cNvSpPr txBox="1">
            <a:spLocks/>
          </p:cNvSpPr>
          <p:nvPr/>
        </p:nvSpPr>
        <p:spPr>
          <a:xfrm>
            <a:off x="5058869" y="1052736"/>
            <a:ext cx="3113531" cy="43204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a:buFont typeface="Arial" panose="020B0604020202020204" pitchFamily="34" charset="0"/>
              <a:buNone/>
            </a:pPr>
            <a:r>
              <a:rPr lang="en-GB" sz="2000" dirty="0" smtClean="0"/>
              <a:t>Konrad, Germany</a:t>
            </a:r>
            <a:endParaRPr lang="en-GB" sz="2000" dirty="0"/>
          </a:p>
        </p:txBody>
      </p:sp>
      <p:sp>
        <p:nvSpPr>
          <p:cNvPr id="9" name="Content Placeholder 5"/>
          <p:cNvSpPr txBox="1">
            <a:spLocks/>
          </p:cNvSpPr>
          <p:nvPr/>
        </p:nvSpPr>
        <p:spPr>
          <a:xfrm>
            <a:off x="251521" y="3854643"/>
            <a:ext cx="8610734" cy="43204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a:buFont typeface="Arial" panose="020B0604020202020204" pitchFamily="34" charset="0"/>
              <a:buNone/>
            </a:pPr>
            <a:r>
              <a:rPr lang="en-GB" sz="2000" dirty="0" smtClean="0"/>
              <a:t>WIPP, USA</a:t>
            </a:r>
            <a:endParaRPr lang="en-GB" sz="2000" dirty="0"/>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4293096"/>
            <a:ext cx="47625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803" y="4286691"/>
            <a:ext cx="4312452" cy="242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081424"/>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Geological disposal</a:t>
            </a:r>
            <a:endParaRPr lang="en-GB" dirty="0"/>
          </a:p>
        </p:txBody>
      </p:sp>
      <p:pic>
        <p:nvPicPr>
          <p:cNvPr id="4" name="Picture 3" descr="https://www.andra.fr/international/download/andra-international-en/image/cigeo.jpg"/>
          <p:cNvPicPr/>
          <p:nvPr/>
        </p:nvPicPr>
        <p:blipFill>
          <a:blip r:embed="rId2">
            <a:extLst>
              <a:ext uri="{28A0092B-C50C-407E-A947-70E740481C1C}">
                <a14:useLocalDpi xmlns:a14="http://schemas.microsoft.com/office/drawing/2010/main" val="0"/>
              </a:ext>
            </a:extLst>
          </a:blip>
          <a:srcRect/>
          <a:stretch>
            <a:fillRect/>
          </a:stretch>
        </p:blipFill>
        <p:spPr bwMode="auto">
          <a:xfrm>
            <a:off x="5436056" y="4877794"/>
            <a:ext cx="3456424" cy="1805623"/>
          </a:xfrm>
          <a:prstGeom prst="rect">
            <a:avLst/>
          </a:prstGeom>
          <a:noFill/>
          <a:ln>
            <a:noFill/>
          </a:ln>
        </p:spPr>
      </p:pic>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412776"/>
            <a:ext cx="5688061" cy="287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95536" y="958937"/>
            <a:ext cx="5544616" cy="3600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SKB-3V concept, Sweden</a:t>
            </a:r>
            <a:endParaRPr lang="en-GB" dirty="0"/>
          </a:p>
        </p:txBody>
      </p:sp>
      <p:sp>
        <p:nvSpPr>
          <p:cNvPr id="7" name="Rectangle 6"/>
          <p:cNvSpPr/>
          <p:nvPr/>
        </p:nvSpPr>
        <p:spPr>
          <a:xfrm>
            <a:off x="5436056" y="4509120"/>
            <a:ext cx="3456424" cy="3600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smtClean="0"/>
              <a:t>Cigeo</a:t>
            </a:r>
            <a:r>
              <a:rPr lang="en-GB" dirty="0" smtClean="0"/>
              <a:t>, France</a:t>
            </a:r>
            <a:endParaRPr lang="en-GB" dirty="0"/>
          </a:p>
        </p:txBody>
      </p:sp>
      <p:pic>
        <p:nvPicPr>
          <p:cNvPr id="10244" name="Picture 4" descr="Onkalo maisemassa etusivunku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869160"/>
            <a:ext cx="3352800" cy="18478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23528" y="4510530"/>
            <a:ext cx="3352800" cy="3600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smtClean="0"/>
              <a:t>Onkalo</a:t>
            </a:r>
            <a:r>
              <a:rPr lang="en-GB" dirty="0" smtClean="0"/>
              <a:t>, Finland</a:t>
            </a:r>
            <a:endParaRPr lang="en-GB" dirty="0"/>
          </a:p>
        </p:txBody>
      </p:sp>
    </p:spTree>
    <p:extLst>
      <p:ext uri="{BB962C8B-B14F-4D97-AF65-F5344CB8AC3E}">
        <p14:creationId xmlns:p14="http://schemas.microsoft.com/office/powerpoint/2010/main" val="39558459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arcador de número de diapositiva"/>
          <p:cNvSpPr>
            <a:spLocks noGrp="1"/>
          </p:cNvSpPr>
          <p:nvPr>
            <p:ph type="sldNum" sz="quarter" idx="11"/>
          </p:nvPr>
        </p:nvSpPr>
        <p:spPr/>
        <p:txBody>
          <a:bodyPr/>
          <a:lstStyle/>
          <a:p>
            <a:pPr>
              <a:defRPr/>
            </a:pPr>
            <a:fld id="{0FA5820A-9435-4C69-B738-65CEC49C9EB8}" type="slidenum">
              <a:rPr lang="en-GB"/>
              <a:pPr>
                <a:defRPr/>
              </a:pPr>
              <a:t>43</a:t>
            </a:fld>
            <a:endParaRPr lang="en-GB"/>
          </a:p>
        </p:txBody>
      </p:sp>
      <p:sp>
        <p:nvSpPr>
          <p:cNvPr id="82947" name="Rectangle 2"/>
          <p:cNvSpPr>
            <a:spLocks noGrp="1" noChangeArrowheads="1"/>
          </p:cNvSpPr>
          <p:nvPr>
            <p:ph type="title"/>
          </p:nvPr>
        </p:nvSpPr>
        <p:spPr/>
        <p:txBody>
          <a:bodyPr/>
          <a:lstStyle/>
          <a:p>
            <a:r>
              <a:rPr lang="en-US" altLang="en-US" sz="3200" dirty="0" smtClean="0"/>
              <a:t>C</a:t>
            </a:r>
            <a:r>
              <a:rPr lang="cs-CZ" altLang="en-US" sz="3200" dirty="0" smtClean="0"/>
              <a:t>onclusions</a:t>
            </a:r>
            <a:endParaRPr lang="en-US" altLang="en-US" sz="3200" dirty="0" smtClean="0"/>
          </a:p>
        </p:txBody>
      </p:sp>
      <p:sp>
        <p:nvSpPr>
          <p:cNvPr id="257027" name="Text Box 3"/>
          <p:cNvSpPr txBox="1">
            <a:spLocks noChangeArrowheads="1"/>
          </p:cNvSpPr>
          <p:nvPr/>
        </p:nvSpPr>
        <p:spPr bwMode="auto">
          <a:xfrm>
            <a:off x="323850" y="1474788"/>
            <a:ext cx="8568630" cy="4370427"/>
          </a:xfrm>
          <a:prstGeom prst="rect">
            <a:avLst/>
          </a:prstGeom>
          <a:noFill/>
          <a:ln>
            <a:noFill/>
          </a:ln>
          <a:effectLst/>
          <a:extLst/>
        </p:spPr>
        <p:txBody>
          <a:bodyPr wrap="square">
            <a:spAutoFit/>
          </a:bodyPr>
          <a:lstStyle/>
          <a:p>
            <a:pPr marL="342900" indent="-342900">
              <a:spcBef>
                <a:spcPct val="50000"/>
              </a:spcBef>
              <a:buFont typeface="Arial" panose="020B0604020202020204" pitchFamily="34" charset="0"/>
              <a:buChar char="•"/>
              <a:defRPr/>
            </a:pPr>
            <a:r>
              <a:rPr lang="en-GB" sz="2400" i="0" dirty="0" smtClean="0">
                <a:solidFill>
                  <a:schemeClr val="tx2">
                    <a:lumMod val="75000"/>
                  </a:schemeClr>
                </a:solidFill>
                <a:latin typeface="Arial" charset="0"/>
              </a:rPr>
              <a:t>Various management options exist for ensuring safety during the use and pre-disposal management of sources </a:t>
            </a:r>
          </a:p>
          <a:p>
            <a:pPr marL="800100" lvl="1" indent="-342900">
              <a:spcBef>
                <a:spcPct val="50000"/>
              </a:spcBef>
              <a:buFont typeface="Arial" panose="020B0604020202020204" pitchFamily="34" charset="0"/>
              <a:buChar char="•"/>
              <a:defRPr/>
            </a:pPr>
            <a:r>
              <a:rPr lang="en-GB" sz="2000" i="0" dirty="0" smtClean="0">
                <a:solidFill>
                  <a:schemeClr val="tx2">
                    <a:lumMod val="75000"/>
                  </a:schemeClr>
                </a:solidFill>
                <a:latin typeface="Arial" charset="0"/>
              </a:rPr>
              <a:t>Storage is an interim step - it is not a solution</a:t>
            </a:r>
          </a:p>
          <a:p>
            <a:pPr marL="800100" lvl="1" indent="-342900">
              <a:spcBef>
                <a:spcPct val="50000"/>
              </a:spcBef>
              <a:buFont typeface="Arial" panose="020B0604020202020204" pitchFamily="34" charset="0"/>
              <a:buChar char="•"/>
              <a:defRPr/>
            </a:pPr>
            <a:r>
              <a:rPr lang="en-GB" sz="2000" i="0" dirty="0" smtClean="0">
                <a:solidFill>
                  <a:schemeClr val="tx2">
                    <a:lumMod val="75000"/>
                  </a:schemeClr>
                </a:solidFill>
                <a:latin typeface="Arial" charset="0"/>
              </a:rPr>
              <a:t>For sources than cannot be returned to the supplier or recycled / reused, disposal is necessary; various options are available. </a:t>
            </a:r>
          </a:p>
          <a:p>
            <a:pPr marL="342900" indent="-342900">
              <a:spcBef>
                <a:spcPct val="50000"/>
              </a:spcBef>
              <a:buFont typeface="Arial" panose="020B0604020202020204" pitchFamily="34" charset="0"/>
              <a:buChar char="•"/>
              <a:defRPr/>
            </a:pPr>
            <a:r>
              <a:rPr lang="en-GB" sz="2400" i="0" dirty="0" smtClean="0">
                <a:solidFill>
                  <a:schemeClr val="tx2">
                    <a:lumMod val="75000"/>
                  </a:schemeClr>
                </a:solidFill>
                <a:latin typeface="Arial" charset="0"/>
              </a:rPr>
              <a:t>The safety of a selected option needs to be demonstrated in a safety case</a:t>
            </a:r>
          </a:p>
          <a:p>
            <a:pPr marL="800100" lvl="1" indent="-342900">
              <a:spcBef>
                <a:spcPct val="50000"/>
              </a:spcBef>
              <a:buFont typeface="Arial" panose="020B0604020202020204" pitchFamily="34" charset="0"/>
              <a:buChar char="•"/>
              <a:defRPr/>
            </a:pPr>
            <a:r>
              <a:rPr lang="en-GB" sz="2000" dirty="0" smtClean="0">
                <a:solidFill>
                  <a:schemeClr val="tx2">
                    <a:lumMod val="75000"/>
                  </a:schemeClr>
                </a:solidFill>
                <a:latin typeface="Arial" charset="0"/>
              </a:rPr>
              <a:t>The safety case needs to address many requirements such as system understanding, multiple barriers, i</a:t>
            </a:r>
            <a:r>
              <a:rPr lang="en-GB" sz="2000" i="0" dirty="0" smtClean="0">
                <a:solidFill>
                  <a:schemeClr val="tx2">
                    <a:lumMod val="75000"/>
                  </a:schemeClr>
                </a:solidFill>
                <a:latin typeface="Arial" charset="0"/>
              </a:rPr>
              <a:t>solation, containment, radionuclide decay and retardation, future potential doses and risks, and uncertainties – more in later presentations</a:t>
            </a:r>
            <a:endParaRPr lang="en-GB" sz="2000" i="0" dirty="0">
              <a:solidFill>
                <a:schemeClr val="tx2">
                  <a:lumMod val="75000"/>
                </a:schemeClr>
              </a:solidFill>
              <a:latin typeface="Arial" charset="0"/>
            </a:endParaRPr>
          </a:p>
        </p:txBody>
      </p:sp>
    </p:spTree>
    <p:extLst>
      <p:ext uri="{BB962C8B-B14F-4D97-AF65-F5344CB8AC3E}">
        <p14:creationId xmlns:p14="http://schemas.microsoft.com/office/powerpoint/2010/main" val="1758440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23527" y="4365104"/>
            <a:ext cx="8568953" cy="1080120"/>
          </a:xfrm>
        </p:spPr>
        <p:txBody>
          <a:bodyPr>
            <a:normAutofit/>
          </a:bodyPr>
          <a:lstStyle/>
          <a:p>
            <a:r>
              <a:rPr lang="en-GB" sz="4400" b="0" i="1" dirty="0" smtClean="0">
                <a:latin typeface="Times" panose="02020603050405020304" pitchFamily="18" charset="0"/>
              </a:rPr>
              <a:t>Thank you!</a:t>
            </a:r>
            <a:endParaRPr lang="en-GB" sz="4400" b="0" i="1" dirty="0">
              <a:latin typeface="Times" panose="02020603050405020304" pitchFamily="18" charset="0"/>
            </a:endParaRPr>
          </a:p>
        </p:txBody>
      </p:sp>
    </p:spTree>
    <p:extLst>
      <p:ext uri="{BB962C8B-B14F-4D97-AF65-F5344CB8AC3E}">
        <p14:creationId xmlns:p14="http://schemas.microsoft.com/office/powerpoint/2010/main" val="1151185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arcador de número de diapositiva"/>
          <p:cNvSpPr>
            <a:spLocks noGrp="1"/>
          </p:cNvSpPr>
          <p:nvPr>
            <p:ph type="sldNum" sz="quarter" idx="11"/>
          </p:nvPr>
        </p:nvSpPr>
        <p:spPr/>
        <p:txBody>
          <a:bodyPr/>
          <a:lstStyle/>
          <a:p>
            <a:pPr>
              <a:defRPr/>
            </a:pPr>
            <a:fld id="{4A372514-3588-4800-A415-82AEC3B63EBC}" type="slidenum">
              <a:rPr lang="en-GB"/>
              <a:pPr>
                <a:defRPr/>
              </a:pPr>
              <a:t>5</a:t>
            </a:fld>
            <a:endParaRPr lang="en-GB"/>
          </a:p>
        </p:txBody>
      </p:sp>
      <p:sp>
        <p:nvSpPr>
          <p:cNvPr id="11267" name="Rectangle 3"/>
          <p:cNvSpPr>
            <a:spLocks noGrp="1" noChangeArrowheads="1"/>
          </p:cNvSpPr>
          <p:nvPr>
            <p:ph type="title"/>
          </p:nvPr>
        </p:nvSpPr>
        <p:spPr>
          <a:xfrm>
            <a:off x="251520" y="98425"/>
            <a:ext cx="8892480" cy="762000"/>
          </a:xfrm>
        </p:spPr>
        <p:txBody>
          <a:bodyPr lIns="92075" tIns="46038" rIns="92075" bIns="46038"/>
          <a:lstStyle/>
          <a:p>
            <a:r>
              <a:rPr lang="cs-CZ" altLang="en-US" sz="3200" dirty="0" smtClean="0"/>
              <a:t>Sealed </a:t>
            </a:r>
            <a:r>
              <a:rPr lang="en-GB" altLang="en-US" sz="3200" dirty="0" smtClean="0"/>
              <a:t>s</a:t>
            </a:r>
            <a:r>
              <a:rPr lang="cs-CZ" altLang="en-US" sz="3200" dirty="0" smtClean="0"/>
              <a:t>ources in </a:t>
            </a:r>
            <a:r>
              <a:rPr lang="en-GB" altLang="en-US" sz="3200" dirty="0" smtClean="0"/>
              <a:t>t</a:t>
            </a:r>
            <a:r>
              <a:rPr lang="cs-CZ" altLang="en-US" sz="3200" dirty="0" smtClean="0"/>
              <a:t>heir </a:t>
            </a:r>
            <a:r>
              <a:rPr lang="en-GB" altLang="en-US" sz="3200" dirty="0" smtClean="0"/>
              <a:t>s</a:t>
            </a:r>
            <a:r>
              <a:rPr lang="cs-CZ" altLang="en-US" sz="3200" dirty="0" smtClean="0"/>
              <a:t>hields</a:t>
            </a:r>
            <a:endParaRPr lang="en-US" altLang="en-US" sz="3200" dirty="0" smtClean="0"/>
          </a:p>
        </p:txBody>
      </p:sp>
      <p:pic>
        <p:nvPicPr>
          <p:cNvPr id="11268" name="Picture 6" descr="Source and 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125538"/>
            <a:ext cx="52482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562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cs-CZ" altLang="en-US" sz="3200" dirty="0">
                <a:solidFill>
                  <a:schemeClr val="tx1"/>
                </a:solidFill>
              </a:rPr>
              <a:t>Sealed </a:t>
            </a:r>
            <a:r>
              <a:rPr lang="en-GB" altLang="en-US" sz="3200" dirty="0">
                <a:solidFill>
                  <a:schemeClr val="tx1"/>
                </a:solidFill>
              </a:rPr>
              <a:t>s</a:t>
            </a:r>
            <a:r>
              <a:rPr lang="cs-CZ" altLang="en-US" sz="3200" dirty="0">
                <a:solidFill>
                  <a:schemeClr val="tx1"/>
                </a:solidFill>
              </a:rPr>
              <a:t>ources </a:t>
            </a:r>
            <a:r>
              <a:rPr lang="en-GB" altLang="en-US" sz="3200" dirty="0" smtClean="0">
                <a:solidFill>
                  <a:schemeClr val="tx1"/>
                </a:solidFill>
              </a:rPr>
              <a:t>in </a:t>
            </a:r>
            <a:r>
              <a:rPr lang="hu-HU" altLang="en-US" sz="3200" dirty="0" smtClean="0">
                <a:solidFill>
                  <a:schemeClr val="tx1"/>
                </a:solidFill>
              </a:rPr>
              <a:t>application</a:t>
            </a:r>
            <a:endParaRPr lang="en-GB" altLang="en-US" sz="3200" dirty="0" smtClean="0">
              <a:solidFill>
                <a:schemeClr val="tx1"/>
              </a:solidFill>
            </a:endParaRPr>
          </a:p>
        </p:txBody>
      </p:sp>
      <p:pic>
        <p:nvPicPr>
          <p:cNvPr id="12291" name="Picture 4" descr="AGAT from Kyrgyzs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274763"/>
            <a:ext cx="348615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p:cNvSpPr txBox="1">
            <a:spLocks noChangeArrowheads="1"/>
          </p:cNvSpPr>
          <p:nvPr/>
        </p:nvSpPr>
        <p:spPr bwMode="auto">
          <a:xfrm>
            <a:off x="225425" y="4016375"/>
            <a:ext cx="3625850" cy="400050"/>
          </a:xfrm>
          <a:prstGeom prst="rect">
            <a:avLst/>
          </a:prstGeom>
          <a:noFill/>
          <a:ln w="9525">
            <a:noFill/>
            <a:miter lim="800000"/>
            <a:headEnd/>
            <a:tailEnd/>
          </a:ln>
        </p:spPr>
        <p:txBody>
          <a:bodyPr>
            <a:spAutoFit/>
          </a:bodyPr>
          <a:lstStyle/>
          <a:p>
            <a:pPr algn="ctr">
              <a:spcBef>
                <a:spcPct val="50000"/>
              </a:spcBef>
              <a:defRPr/>
            </a:pPr>
            <a:r>
              <a:rPr lang="hu-HU" dirty="0"/>
              <a:t> </a:t>
            </a:r>
            <a:r>
              <a:rPr lang="en-GB" sz="2000" i="0" dirty="0">
                <a:latin typeface="+mn-lt"/>
              </a:rPr>
              <a:t>Co-60 </a:t>
            </a:r>
            <a:r>
              <a:rPr lang="en-GB" sz="2000" i="0" dirty="0" err="1" smtClean="0">
                <a:latin typeface="+mn-lt"/>
              </a:rPr>
              <a:t>teletherapy</a:t>
            </a:r>
            <a:endParaRPr lang="en-GB" sz="2000" i="0" dirty="0">
              <a:latin typeface="+mn-lt"/>
            </a:endParaRPr>
          </a:p>
        </p:txBody>
      </p:sp>
      <p:sp>
        <p:nvSpPr>
          <p:cNvPr id="9221" name="Text Box 7"/>
          <p:cNvSpPr txBox="1">
            <a:spLocks noChangeArrowheads="1"/>
          </p:cNvSpPr>
          <p:nvPr/>
        </p:nvSpPr>
        <p:spPr bwMode="auto">
          <a:xfrm>
            <a:off x="5267325" y="4108450"/>
            <a:ext cx="2871788" cy="400050"/>
          </a:xfrm>
          <a:prstGeom prst="rect">
            <a:avLst/>
          </a:prstGeom>
          <a:noFill/>
          <a:ln w="9525">
            <a:noFill/>
            <a:miter lim="800000"/>
            <a:headEnd/>
            <a:tailEnd/>
          </a:ln>
        </p:spPr>
        <p:txBody>
          <a:bodyPr>
            <a:spAutoFit/>
          </a:bodyPr>
          <a:lstStyle/>
          <a:p>
            <a:pPr algn="ctr">
              <a:spcBef>
                <a:spcPct val="50000"/>
              </a:spcBef>
              <a:defRPr/>
            </a:pPr>
            <a:r>
              <a:rPr lang="en-US" sz="2000" i="0" dirty="0" smtClean="0">
                <a:latin typeface="+mn-lt"/>
              </a:rPr>
              <a:t>brachytherapy </a:t>
            </a:r>
            <a:r>
              <a:rPr lang="en-US" sz="2000" i="0" dirty="0">
                <a:latin typeface="+mn-lt"/>
              </a:rPr>
              <a:t>suite</a:t>
            </a:r>
            <a:endParaRPr lang="en-GB" sz="2000" i="0" dirty="0">
              <a:latin typeface="+mn-lt"/>
            </a:endParaRPr>
          </a:p>
        </p:txBody>
      </p:sp>
      <p:pic>
        <p:nvPicPr>
          <p:cNvPr id="12294" name="Picture 5" descr="LEB Holc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4522788"/>
            <a:ext cx="2805112"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églalap 7"/>
          <p:cNvSpPr>
            <a:spLocks noChangeArrowheads="1"/>
          </p:cNvSpPr>
          <p:nvPr/>
        </p:nvSpPr>
        <p:spPr bwMode="auto">
          <a:xfrm>
            <a:off x="3273425" y="5588000"/>
            <a:ext cx="5005388" cy="677863"/>
          </a:xfrm>
          <a:prstGeom prst="rect">
            <a:avLst/>
          </a:prstGeom>
          <a:noFill/>
          <a:ln w="9525">
            <a:noFill/>
            <a:miter lim="800000"/>
            <a:headEnd/>
            <a:tailEnd/>
          </a:ln>
        </p:spPr>
        <p:txBody>
          <a:bodyPr wrap="none">
            <a:spAutoFit/>
          </a:bodyPr>
          <a:lstStyle/>
          <a:p>
            <a:pPr>
              <a:defRPr/>
            </a:pPr>
            <a:r>
              <a:rPr lang="en-GB" sz="2000" i="0" dirty="0">
                <a:latin typeface="+mn-lt"/>
              </a:rPr>
              <a:t>Industrial Cf-252 </a:t>
            </a:r>
            <a:r>
              <a:rPr lang="hu-HU" sz="2000" i="0" dirty="0">
                <a:latin typeface="+mn-lt"/>
              </a:rPr>
              <a:t>s</a:t>
            </a:r>
            <a:r>
              <a:rPr lang="en-GB" sz="2000" i="0" dirty="0" err="1">
                <a:latin typeface="+mn-lt"/>
              </a:rPr>
              <a:t>ource</a:t>
            </a:r>
            <a:r>
              <a:rPr lang="en-GB" sz="2000" i="0" dirty="0">
                <a:latin typeface="+mn-lt"/>
              </a:rPr>
              <a:t> (0.2TBq or 5.4Ci)</a:t>
            </a:r>
            <a:r>
              <a:rPr lang="hu-HU" dirty="0"/>
              <a:t>i</a:t>
            </a:r>
            <a:endParaRPr lang="en-GB" dirty="0"/>
          </a:p>
          <a:p>
            <a:pPr>
              <a:defRPr/>
            </a:pPr>
            <a:endParaRPr lang="en-GB" dirty="0"/>
          </a:p>
        </p:txBody>
      </p:sp>
      <p:pic>
        <p:nvPicPr>
          <p:cNvPr id="12296" name="Picture 4" descr="DSC009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050" y="1277938"/>
            <a:ext cx="2120900"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93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Storage and disposal</a:t>
            </a:r>
            <a:endParaRPr lang="en-GB" dirty="0">
              <a:solidFill>
                <a:schemeClr val="tx1"/>
              </a:solidFill>
            </a:endParaRPr>
          </a:p>
        </p:txBody>
      </p:sp>
      <p:sp>
        <p:nvSpPr>
          <p:cNvPr id="3" name="Slide Number Placeholder 2"/>
          <p:cNvSpPr>
            <a:spLocks noGrp="1"/>
          </p:cNvSpPr>
          <p:nvPr>
            <p:ph type="sldNum" sz="quarter" idx="12"/>
          </p:nvPr>
        </p:nvSpPr>
        <p:spPr/>
        <p:txBody>
          <a:bodyPr/>
          <a:lstStyle/>
          <a:p>
            <a:fld id="{23A0628E-C12F-4F8C-9895-BCD5E30100D3}" type="slidenum">
              <a:rPr lang="en-US" smtClean="0"/>
              <a:pPr/>
              <a:t>7</a:t>
            </a:fld>
            <a:endParaRPr lang="en-US" dirty="0"/>
          </a:p>
        </p:txBody>
      </p:sp>
      <p:sp>
        <p:nvSpPr>
          <p:cNvPr id="4" name="2 Marcador de contenido"/>
          <p:cNvSpPr txBox="1">
            <a:spLocks/>
          </p:cNvSpPr>
          <p:nvPr/>
        </p:nvSpPr>
        <p:spPr>
          <a:xfrm>
            <a:off x="274639" y="1233488"/>
            <a:ext cx="6745634" cy="52546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800" b="1" dirty="0" smtClean="0">
                <a:solidFill>
                  <a:schemeClr val="tx1"/>
                </a:solidFill>
              </a:rPr>
              <a:t>Storage</a:t>
            </a:r>
            <a:endParaRPr lang="en-GB" sz="2800" b="1" dirty="0">
              <a:solidFill>
                <a:schemeClr val="tx1"/>
              </a:solidFill>
            </a:endParaRPr>
          </a:p>
          <a:p>
            <a:pPr marL="0" indent="0">
              <a:buNone/>
            </a:pPr>
            <a:r>
              <a:rPr lang="en-US" sz="2800" dirty="0">
                <a:solidFill>
                  <a:schemeClr val="tx1"/>
                </a:solidFill>
              </a:rPr>
              <a:t>The holding of </a:t>
            </a:r>
            <a:r>
              <a:rPr lang="en-US" sz="2800" i="1" dirty="0">
                <a:solidFill>
                  <a:schemeClr val="tx1"/>
                </a:solidFill>
              </a:rPr>
              <a:t>radioactive sources</a:t>
            </a:r>
            <a:r>
              <a:rPr lang="en-US" sz="2800" dirty="0">
                <a:solidFill>
                  <a:schemeClr val="tx1"/>
                </a:solidFill>
              </a:rPr>
              <a:t>, </a:t>
            </a:r>
            <a:r>
              <a:rPr lang="en-US" sz="2800" i="1" dirty="0">
                <a:solidFill>
                  <a:schemeClr val="tx1"/>
                </a:solidFill>
              </a:rPr>
              <a:t>spent fuel </a:t>
            </a:r>
            <a:r>
              <a:rPr lang="en-US" sz="2800" dirty="0">
                <a:solidFill>
                  <a:schemeClr val="tx1"/>
                </a:solidFill>
              </a:rPr>
              <a:t>or </a:t>
            </a:r>
            <a:r>
              <a:rPr lang="en-US" sz="2800" i="1" dirty="0">
                <a:solidFill>
                  <a:schemeClr val="tx1"/>
                </a:solidFill>
              </a:rPr>
              <a:t>radioactive waste </a:t>
            </a:r>
            <a:r>
              <a:rPr lang="en-US" sz="2800" dirty="0">
                <a:solidFill>
                  <a:schemeClr val="tx1"/>
                </a:solidFill>
              </a:rPr>
              <a:t>in </a:t>
            </a:r>
            <a:r>
              <a:rPr lang="en-US" sz="2800" dirty="0" smtClean="0">
                <a:solidFill>
                  <a:schemeClr val="tx1"/>
                </a:solidFill>
              </a:rPr>
              <a:t>a </a:t>
            </a:r>
            <a:r>
              <a:rPr lang="en-US" sz="2800" i="1" dirty="0" smtClean="0">
                <a:solidFill>
                  <a:schemeClr val="tx1"/>
                </a:solidFill>
              </a:rPr>
              <a:t>facility </a:t>
            </a:r>
            <a:r>
              <a:rPr lang="en-US" sz="2800" dirty="0">
                <a:solidFill>
                  <a:schemeClr val="tx1"/>
                </a:solidFill>
              </a:rPr>
              <a:t>that provides for their/its </a:t>
            </a:r>
            <a:r>
              <a:rPr lang="en-US" sz="2800" i="1" dirty="0">
                <a:solidFill>
                  <a:schemeClr val="tx1"/>
                </a:solidFill>
              </a:rPr>
              <a:t>containment</a:t>
            </a:r>
            <a:r>
              <a:rPr lang="en-US" sz="2800" dirty="0">
                <a:solidFill>
                  <a:schemeClr val="tx1"/>
                </a:solidFill>
              </a:rPr>
              <a:t>, </a:t>
            </a:r>
            <a:r>
              <a:rPr lang="en-US" sz="2800" dirty="0">
                <a:solidFill>
                  <a:srgbClr val="FF0000"/>
                </a:solidFill>
              </a:rPr>
              <a:t>with the intention of </a:t>
            </a:r>
            <a:r>
              <a:rPr lang="en-US" sz="2800" dirty="0" smtClean="0">
                <a:solidFill>
                  <a:srgbClr val="FF0000"/>
                </a:solidFill>
              </a:rPr>
              <a:t>retrieval</a:t>
            </a:r>
            <a:endParaRPr lang="en-GB" sz="2800" b="1" dirty="0" smtClean="0">
              <a:solidFill>
                <a:srgbClr val="FF0000"/>
              </a:solidFill>
            </a:endParaRPr>
          </a:p>
          <a:p>
            <a:endParaRPr lang="en-GB" sz="2800" b="1" dirty="0"/>
          </a:p>
          <a:p>
            <a:pPr marL="0" indent="0">
              <a:buNone/>
            </a:pPr>
            <a:r>
              <a:rPr lang="en-GB" sz="2800" b="1" dirty="0" smtClean="0">
                <a:solidFill>
                  <a:schemeClr val="tx1"/>
                </a:solidFill>
              </a:rPr>
              <a:t>Disposal</a:t>
            </a:r>
            <a:endParaRPr lang="en-GB" sz="2800" b="1" dirty="0">
              <a:solidFill>
                <a:schemeClr val="tx1"/>
              </a:solidFill>
            </a:endParaRPr>
          </a:p>
          <a:p>
            <a:pPr marL="0" indent="0">
              <a:buNone/>
            </a:pPr>
            <a:r>
              <a:rPr lang="en-US" sz="2800" dirty="0" smtClean="0">
                <a:solidFill>
                  <a:schemeClr val="tx1"/>
                </a:solidFill>
              </a:rPr>
              <a:t>Emplacement </a:t>
            </a:r>
            <a:r>
              <a:rPr lang="en-US" sz="2800" dirty="0">
                <a:solidFill>
                  <a:schemeClr val="tx1"/>
                </a:solidFill>
              </a:rPr>
              <a:t>of </a:t>
            </a:r>
            <a:r>
              <a:rPr lang="en-US" sz="2800" i="1" dirty="0">
                <a:solidFill>
                  <a:schemeClr val="tx1"/>
                </a:solidFill>
              </a:rPr>
              <a:t>waste </a:t>
            </a:r>
            <a:r>
              <a:rPr lang="en-US" sz="2800" dirty="0">
                <a:solidFill>
                  <a:schemeClr val="tx1"/>
                </a:solidFill>
              </a:rPr>
              <a:t>in an appropriate </a:t>
            </a:r>
            <a:r>
              <a:rPr lang="en-US" sz="2800" i="1" dirty="0">
                <a:solidFill>
                  <a:schemeClr val="tx1"/>
                </a:solidFill>
              </a:rPr>
              <a:t>facility </a:t>
            </a:r>
            <a:r>
              <a:rPr lang="en-US" sz="2800" dirty="0">
                <a:solidFill>
                  <a:srgbClr val="FF0000"/>
                </a:solidFill>
              </a:rPr>
              <a:t>without the </a:t>
            </a:r>
            <a:r>
              <a:rPr lang="en-US" sz="2800" dirty="0" smtClean="0">
                <a:solidFill>
                  <a:srgbClr val="FF0000"/>
                </a:solidFill>
              </a:rPr>
              <a:t>intention </a:t>
            </a:r>
            <a:r>
              <a:rPr lang="en-GB" sz="2800" dirty="0" smtClean="0">
                <a:solidFill>
                  <a:srgbClr val="FF0000"/>
                </a:solidFill>
              </a:rPr>
              <a:t>of retrieval</a:t>
            </a:r>
            <a:endParaRPr lang="es-ES" sz="2800" dirty="0">
              <a:solidFill>
                <a:srgbClr val="FF0000"/>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789040"/>
            <a:ext cx="1901023" cy="288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5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51520" y="116632"/>
            <a:ext cx="6912768" cy="864096"/>
          </a:xfrm>
        </p:spPr>
        <p:txBody>
          <a:bodyPr>
            <a:normAutofit fontScale="90000"/>
          </a:bodyPr>
          <a:lstStyle/>
          <a:p>
            <a:pPr eaLnBrk="1" hangingPunct="1"/>
            <a:r>
              <a:rPr lang="en-ZA" altLang="en-US" sz="3200" dirty="0" smtClean="0"/>
              <a:t>Management options for disused sources (DSRS)</a:t>
            </a:r>
            <a:endParaRPr lang="en-GB" altLang="en-US" sz="3200" dirty="0" smtClean="0"/>
          </a:p>
        </p:txBody>
      </p:sp>
      <p:sp>
        <p:nvSpPr>
          <p:cNvPr id="44035" name="Rectangle 3"/>
          <p:cNvSpPr>
            <a:spLocks noGrp="1" noChangeArrowheads="1"/>
          </p:cNvSpPr>
          <p:nvPr>
            <p:ph type="body" idx="1"/>
          </p:nvPr>
        </p:nvSpPr>
        <p:spPr/>
        <p:txBody>
          <a:bodyPr/>
          <a:lstStyle/>
          <a:p>
            <a:pPr eaLnBrk="1" hangingPunct="1"/>
            <a:r>
              <a:rPr lang="en-ZA" altLang="en-US" sz="2800" dirty="0" smtClean="0">
                <a:solidFill>
                  <a:schemeClr val="tx1"/>
                </a:solidFill>
              </a:rPr>
              <a:t>Return to supplier</a:t>
            </a:r>
          </a:p>
          <a:p>
            <a:pPr eaLnBrk="1" hangingPunct="1"/>
            <a:r>
              <a:rPr lang="en-ZA" altLang="en-US" sz="2800" dirty="0" smtClean="0">
                <a:solidFill>
                  <a:schemeClr val="tx1"/>
                </a:solidFill>
              </a:rPr>
              <a:t>Interim storage </a:t>
            </a:r>
          </a:p>
          <a:p>
            <a:pPr eaLnBrk="1" hangingPunct="1"/>
            <a:r>
              <a:rPr lang="en-ZA" altLang="en-US" sz="2800" dirty="0" smtClean="0">
                <a:solidFill>
                  <a:schemeClr val="tx1"/>
                </a:solidFill>
              </a:rPr>
              <a:t>Decay storage and clearance</a:t>
            </a:r>
          </a:p>
          <a:p>
            <a:pPr eaLnBrk="1" hangingPunct="1"/>
            <a:r>
              <a:rPr lang="en-ZA" altLang="en-US" sz="2800" dirty="0" smtClean="0">
                <a:solidFill>
                  <a:schemeClr val="tx1"/>
                </a:solidFill>
              </a:rPr>
              <a:t>Disposal</a:t>
            </a:r>
            <a:endParaRPr lang="en-GB" altLang="en-US" sz="2800" dirty="0" smtClean="0">
              <a:solidFill>
                <a:schemeClr val="tx1"/>
              </a:solidFill>
            </a:endParaRPr>
          </a:p>
        </p:txBody>
      </p:sp>
      <p:pic>
        <p:nvPicPr>
          <p:cNvPr id="44036" name="Picture 4" descr="Rimg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550" y="4276725"/>
            <a:ext cx="28352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DSCF0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382270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DSCF00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35052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94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7056784" cy="864096"/>
          </a:xfrm>
        </p:spPr>
        <p:txBody>
          <a:bodyPr>
            <a:noAutofit/>
          </a:bodyPr>
          <a:lstStyle/>
          <a:p>
            <a:r>
              <a:rPr lang="en-GB" sz="2800" dirty="0" smtClean="0"/>
              <a:t>S</a:t>
            </a:r>
            <a:r>
              <a:rPr lang="en-US" sz="2800" dirty="0" err="1" smtClean="0"/>
              <a:t>teps</a:t>
            </a:r>
            <a:r>
              <a:rPr lang="en-US" sz="2800" dirty="0" smtClean="0"/>
              <a:t> </a:t>
            </a:r>
            <a:r>
              <a:rPr lang="en-US" sz="2800" dirty="0"/>
              <a:t>in the management </a:t>
            </a:r>
            <a:r>
              <a:rPr lang="en-US" sz="2800" dirty="0" smtClean="0"/>
              <a:t>of  DSRS</a:t>
            </a:r>
            <a:endParaRPr lang="en-GB" sz="2800" dirty="0"/>
          </a:p>
        </p:txBody>
      </p:sp>
      <p:sp>
        <p:nvSpPr>
          <p:cNvPr id="4" name="Slide Number Placeholder 3"/>
          <p:cNvSpPr>
            <a:spLocks noGrp="1"/>
          </p:cNvSpPr>
          <p:nvPr>
            <p:ph type="sldNum" sz="quarter" idx="12"/>
          </p:nvPr>
        </p:nvSpPr>
        <p:spPr/>
        <p:txBody>
          <a:bodyPr/>
          <a:lstStyle/>
          <a:p>
            <a:fld id="{23A0628E-C12F-4F8C-9895-BCD5E30100D3}" type="slidenum">
              <a:rPr lang="en-US" smtClean="0"/>
              <a:pPr/>
              <a:t>9</a:t>
            </a:fld>
            <a:endParaRPr lang="en-US" dirty="0"/>
          </a:p>
        </p:txBody>
      </p:sp>
      <p:sp>
        <p:nvSpPr>
          <p:cNvPr id="5" name="TextBox 4"/>
          <p:cNvSpPr txBox="1"/>
          <p:nvPr/>
        </p:nvSpPr>
        <p:spPr>
          <a:xfrm>
            <a:off x="4097158" y="858198"/>
            <a:ext cx="3659976" cy="338554"/>
          </a:xfrm>
          <a:prstGeom prst="rect">
            <a:avLst/>
          </a:prstGeom>
          <a:noFill/>
          <a:ln w="25400">
            <a:solidFill>
              <a:schemeClr val="accent2"/>
            </a:solidFill>
          </a:ln>
        </p:spPr>
        <p:txBody>
          <a:bodyPr wrap="none" rtlCol="0">
            <a:spAutoFit/>
          </a:bodyPr>
          <a:lstStyle/>
          <a:p>
            <a:pPr algn="ctr"/>
            <a:r>
              <a:rPr lang="en-GB" sz="1600" b="1" dirty="0" smtClean="0"/>
              <a:t>Disused Sealed Radioactive Source</a:t>
            </a:r>
            <a:endParaRPr lang="en-GB" sz="1600" b="1" dirty="0"/>
          </a:p>
        </p:txBody>
      </p:sp>
      <p:sp>
        <p:nvSpPr>
          <p:cNvPr id="6" name="TextBox 5"/>
          <p:cNvSpPr txBox="1"/>
          <p:nvPr/>
        </p:nvSpPr>
        <p:spPr>
          <a:xfrm>
            <a:off x="4521952" y="1340768"/>
            <a:ext cx="2810385" cy="584775"/>
          </a:xfrm>
          <a:prstGeom prst="rect">
            <a:avLst/>
          </a:prstGeom>
          <a:noFill/>
          <a:ln>
            <a:solidFill>
              <a:schemeClr val="tx1"/>
            </a:solidFill>
          </a:ln>
        </p:spPr>
        <p:txBody>
          <a:bodyPr wrap="none" rtlCol="0">
            <a:spAutoFit/>
          </a:bodyPr>
          <a:lstStyle/>
          <a:p>
            <a:pPr algn="ctr"/>
            <a:r>
              <a:rPr lang="en-GB" sz="1600" b="1" dirty="0" smtClean="0"/>
              <a:t>Characterisation – </a:t>
            </a:r>
          </a:p>
          <a:p>
            <a:pPr algn="ctr"/>
            <a:r>
              <a:rPr lang="en-GB" sz="1600" b="1" dirty="0" smtClean="0"/>
              <a:t>is the source still useable?</a:t>
            </a:r>
            <a:endParaRPr lang="en-GB" sz="1600" b="1" dirty="0"/>
          </a:p>
        </p:txBody>
      </p:sp>
      <p:sp>
        <p:nvSpPr>
          <p:cNvPr id="7" name="TextBox 6"/>
          <p:cNvSpPr txBox="1"/>
          <p:nvPr/>
        </p:nvSpPr>
        <p:spPr>
          <a:xfrm>
            <a:off x="6218032" y="2688014"/>
            <a:ext cx="1952779" cy="338554"/>
          </a:xfrm>
          <a:prstGeom prst="rect">
            <a:avLst/>
          </a:prstGeom>
          <a:solidFill>
            <a:schemeClr val="accent4">
              <a:lumMod val="40000"/>
              <a:lumOff val="60000"/>
            </a:schemeClr>
          </a:solidFill>
          <a:ln>
            <a:solidFill>
              <a:schemeClr val="tx1"/>
            </a:solidFill>
          </a:ln>
        </p:spPr>
        <p:txBody>
          <a:bodyPr wrap="none" rtlCol="0">
            <a:spAutoFit/>
          </a:bodyPr>
          <a:lstStyle/>
          <a:p>
            <a:r>
              <a:rPr lang="en-GB" sz="1600" b="1" dirty="0" smtClean="0"/>
              <a:t>Return to supplier</a:t>
            </a:r>
            <a:endParaRPr lang="en-GB" sz="1600" b="1" dirty="0"/>
          </a:p>
        </p:txBody>
      </p:sp>
      <p:sp>
        <p:nvSpPr>
          <p:cNvPr id="8" name="TextBox 7"/>
          <p:cNvSpPr txBox="1"/>
          <p:nvPr/>
        </p:nvSpPr>
        <p:spPr>
          <a:xfrm>
            <a:off x="6218032" y="1955142"/>
            <a:ext cx="2603597" cy="338554"/>
          </a:xfrm>
          <a:prstGeom prst="rect">
            <a:avLst/>
          </a:prstGeom>
          <a:noFill/>
          <a:ln>
            <a:solidFill>
              <a:schemeClr val="tx1"/>
            </a:solidFill>
          </a:ln>
        </p:spPr>
        <p:txBody>
          <a:bodyPr wrap="none" rtlCol="0">
            <a:spAutoFit/>
          </a:bodyPr>
          <a:lstStyle/>
          <a:p>
            <a:r>
              <a:rPr lang="en-GB" sz="1600" b="1" dirty="0"/>
              <a:t>Storage for potential </a:t>
            </a:r>
            <a:r>
              <a:rPr lang="en-GB" sz="1600" b="1" dirty="0" smtClean="0"/>
              <a:t>use</a:t>
            </a:r>
            <a:endParaRPr lang="en-GB" sz="1600" b="1" dirty="0"/>
          </a:p>
        </p:txBody>
      </p:sp>
      <p:sp>
        <p:nvSpPr>
          <p:cNvPr id="9" name="TextBox 8"/>
          <p:cNvSpPr txBox="1"/>
          <p:nvPr/>
        </p:nvSpPr>
        <p:spPr>
          <a:xfrm>
            <a:off x="6218032" y="2321578"/>
            <a:ext cx="2603598" cy="338554"/>
          </a:xfrm>
          <a:prstGeom prst="rect">
            <a:avLst/>
          </a:prstGeom>
          <a:noFill/>
          <a:ln>
            <a:solidFill>
              <a:schemeClr val="tx1"/>
            </a:solidFill>
          </a:ln>
        </p:spPr>
        <p:txBody>
          <a:bodyPr wrap="none" rtlCol="0">
            <a:spAutoFit/>
          </a:bodyPr>
          <a:lstStyle/>
          <a:p>
            <a:r>
              <a:rPr lang="en-GB" sz="1600" b="1" dirty="0"/>
              <a:t>Transfer to another user</a:t>
            </a:r>
          </a:p>
        </p:txBody>
      </p:sp>
      <p:sp>
        <p:nvSpPr>
          <p:cNvPr id="10" name="TextBox 9"/>
          <p:cNvSpPr txBox="1"/>
          <p:nvPr/>
        </p:nvSpPr>
        <p:spPr>
          <a:xfrm>
            <a:off x="937222" y="1463878"/>
            <a:ext cx="2554658" cy="338554"/>
          </a:xfrm>
          <a:prstGeom prst="rect">
            <a:avLst/>
          </a:prstGeom>
          <a:noFill/>
          <a:ln>
            <a:solidFill>
              <a:schemeClr val="tx1"/>
            </a:solidFill>
          </a:ln>
        </p:spPr>
        <p:txBody>
          <a:bodyPr wrap="square" rtlCol="0">
            <a:spAutoFit/>
          </a:bodyPr>
          <a:lstStyle/>
          <a:p>
            <a:pPr algn="ctr"/>
            <a:r>
              <a:rPr lang="en-GB" sz="1600" b="1" dirty="0" smtClean="0"/>
              <a:t>Is the source leaking?</a:t>
            </a:r>
            <a:endParaRPr lang="en-GB" sz="1600" b="1" dirty="0"/>
          </a:p>
        </p:txBody>
      </p:sp>
      <p:sp>
        <p:nvSpPr>
          <p:cNvPr id="11" name="TextBox 10"/>
          <p:cNvSpPr txBox="1"/>
          <p:nvPr/>
        </p:nvSpPr>
        <p:spPr>
          <a:xfrm>
            <a:off x="478136" y="2688014"/>
            <a:ext cx="1467068" cy="338554"/>
          </a:xfrm>
          <a:prstGeom prst="rect">
            <a:avLst/>
          </a:prstGeom>
          <a:noFill/>
          <a:ln>
            <a:solidFill>
              <a:schemeClr val="tx1"/>
            </a:solidFill>
          </a:ln>
        </p:spPr>
        <p:txBody>
          <a:bodyPr wrap="square" rtlCol="0">
            <a:spAutoFit/>
          </a:bodyPr>
          <a:lstStyle/>
          <a:p>
            <a:pPr algn="ctr"/>
            <a:r>
              <a:rPr lang="en-GB" sz="1600" b="1" dirty="0" smtClean="0"/>
              <a:t>Conditioning</a:t>
            </a:r>
            <a:endParaRPr lang="en-GB" sz="1600" b="1" dirty="0"/>
          </a:p>
        </p:txBody>
      </p:sp>
      <p:sp>
        <p:nvSpPr>
          <p:cNvPr id="12" name="TextBox 11"/>
          <p:cNvSpPr txBox="1"/>
          <p:nvPr/>
        </p:nvSpPr>
        <p:spPr>
          <a:xfrm>
            <a:off x="2807378" y="2564904"/>
            <a:ext cx="2520280" cy="584775"/>
          </a:xfrm>
          <a:prstGeom prst="rect">
            <a:avLst/>
          </a:prstGeom>
          <a:noFill/>
          <a:ln>
            <a:solidFill>
              <a:schemeClr val="tx1"/>
            </a:solidFill>
          </a:ln>
        </p:spPr>
        <p:txBody>
          <a:bodyPr wrap="square" rtlCol="0">
            <a:spAutoFit/>
          </a:bodyPr>
          <a:lstStyle/>
          <a:p>
            <a:pPr algn="ctr"/>
            <a:r>
              <a:rPr lang="en-GB" sz="1600" b="1" dirty="0" smtClean="0"/>
              <a:t>Is it possible to return the source to supplier</a:t>
            </a:r>
            <a:endParaRPr lang="en-GB" sz="1600" b="1" dirty="0"/>
          </a:p>
        </p:txBody>
      </p:sp>
      <p:sp>
        <p:nvSpPr>
          <p:cNvPr id="13" name="TextBox 12"/>
          <p:cNvSpPr txBox="1"/>
          <p:nvPr/>
        </p:nvSpPr>
        <p:spPr>
          <a:xfrm>
            <a:off x="2554924" y="3450486"/>
            <a:ext cx="3025188" cy="338554"/>
          </a:xfrm>
          <a:prstGeom prst="rect">
            <a:avLst/>
          </a:prstGeom>
          <a:noFill/>
          <a:ln>
            <a:solidFill>
              <a:schemeClr val="tx1"/>
            </a:solidFill>
          </a:ln>
        </p:spPr>
        <p:txBody>
          <a:bodyPr wrap="none" rtlCol="0">
            <a:spAutoFit/>
          </a:bodyPr>
          <a:lstStyle/>
          <a:p>
            <a:pPr algn="ctr"/>
            <a:r>
              <a:rPr lang="en-GB" sz="1600" b="1" dirty="0" smtClean="0"/>
              <a:t>Characterisation for disposal</a:t>
            </a:r>
            <a:endParaRPr lang="en-GB" sz="1600" b="1" dirty="0"/>
          </a:p>
        </p:txBody>
      </p:sp>
      <p:sp>
        <p:nvSpPr>
          <p:cNvPr id="15" name="TextBox 14"/>
          <p:cNvSpPr txBox="1"/>
          <p:nvPr/>
        </p:nvSpPr>
        <p:spPr>
          <a:xfrm>
            <a:off x="3444591" y="4089847"/>
            <a:ext cx="1245855" cy="338554"/>
          </a:xfrm>
          <a:prstGeom prst="rect">
            <a:avLst/>
          </a:prstGeom>
          <a:noFill/>
          <a:ln>
            <a:solidFill>
              <a:schemeClr val="tx1"/>
            </a:solidFill>
          </a:ln>
        </p:spPr>
        <p:txBody>
          <a:bodyPr wrap="none" rtlCol="0">
            <a:spAutoFit/>
          </a:bodyPr>
          <a:lstStyle/>
          <a:p>
            <a:pPr algn="ctr"/>
            <a:r>
              <a:rPr lang="en-GB" sz="1600" b="1" dirty="0" smtClean="0"/>
              <a:t>Short lived</a:t>
            </a:r>
            <a:endParaRPr lang="en-GB" sz="1600" b="1" dirty="0"/>
          </a:p>
        </p:txBody>
      </p:sp>
      <p:sp>
        <p:nvSpPr>
          <p:cNvPr id="16" name="TextBox 15"/>
          <p:cNvSpPr txBox="1"/>
          <p:nvPr/>
        </p:nvSpPr>
        <p:spPr>
          <a:xfrm>
            <a:off x="4961364" y="4089847"/>
            <a:ext cx="1210588" cy="338554"/>
          </a:xfrm>
          <a:prstGeom prst="rect">
            <a:avLst/>
          </a:prstGeom>
          <a:noFill/>
          <a:ln>
            <a:solidFill>
              <a:schemeClr val="tx1"/>
            </a:solidFill>
          </a:ln>
        </p:spPr>
        <p:txBody>
          <a:bodyPr wrap="none" rtlCol="0">
            <a:spAutoFit/>
          </a:bodyPr>
          <a:lstStyle/>
          <a:p>
            <a:pPr algn="ctr"/>
            <a:r>
              <a:rPr lang="en-GB" sz="1600" b="1" dirty="0" smtClean="0"/>
              <a:t>Long lived</a:t>
            </a:r>
            <a:endParaRPr lang="en-GB" sz="1600" b="1" dirty="0"/>
          </a:p>
        </p:txBody>
      </p:sp>
      <p:sp>
        <p:nvSpPr>
          <p:cNvPr id="17" name="TextBox 16"/>
          <p:cNvSpPr txBox="1"/>
          <p:nvPr/>
        </p:nvSpPr>
        <p:spPr>
          <a:xfrm>
            <a:off x="3333984" y="4695527"/>
            <a:ext cx="1467068" cy="338554"/>
          </a:xfrm>
          <a:prstGeom prst="rect">
            <a:avLst/>
          </a:prstGeom>
          <a:noFill/>
          <a:ln>
            <a:solidFill>
              <a:schemeClr val="tx1"/>
            </a:solidFill>
          </a:ln>
        </p:spPr>
        <p:txBody>
          <a:bodyPr wrap="square" rtlCol="0">
            <a:spAutoFit/>
          </a:bodyPr>
          <a:lstStyle/>
          <a:p>
            <a:pPr algn="ctr"/>
            <a:r>
              <a:rPr lang="en-GB" sz="1600" b="1" dirty="0" smtClean="0"/>
              <a:t>Conditioning</a:t>
            </a:r>
            <a:endParaRPr lang="en-GB" sz="1600" b="1" dirty="0"/>
          </a:p>
        </p:txBody>
      </p:sp>
      <p:sp>
        <p:nvSpPr>
          <p:cNvPr id="18" name="TextBox 17"/>
          <p:cNvSpPr txBox="1"/>
          <p:nvPr/>
        </p:nvSpPr>
        <p:spPr>
          <a:xfrm>
            <a:off x="4833124" y="4700824"/>
            <a:ext cx="1467068" cy="338554"/>
          </a:xfrm>
          <a:prstGeom prst="rect">
            <a:avLst/>
          </a:prstGeom>
          <a:noFill/>
          <a:ln>
            <a:solidFill>
              <a:schemeClr val="tx1"/>
            </a:solidFill>
          </a:ln>
        </p:spPr>
        <p:txBody>
          <a:bodyPr wrap="square" rtlCol="0">
            <a:spAutoFit/>
          </a:bodyPr>
          <a:lstStyle/>
          <a:p>
            <a:pPr algn="ctr"/>
            <a:r>
              <a:rPr lang="en-GB" sz="1600" b="1" dirty="0" smtClean="0"/>
              <a:t>Conditioning</a:t>
            </a:r>
            <a:endParaRPr lang="en-GB" sz="1600" b="1" dirty="0"/>
          </a:p>
        </p:txBody>
      </p:sp>
      <p:cxnSp>
        <p:nvCxnSpPr>
          <p:cNvPr id="31" name="Straight Arrow Connector 30"/>
          <p:cNvCxnSpPr>
            <a:stCxn id="5" idx="2"/>
            <a:endCxn id="6" idx="0"/>
          </p:cNvCxnSpPr>
          <p:nvPr/>
        </p:nvCxnSpPr>
        <p:spPr>
          <a:xfrm flipH="1">
            <a:off x="5927145" y="1196752"/>
            <a:ext cx="1" cy="144016"/>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6" idx="1"/>
            <a:endCxn id="10" idx="3"/>
          </p:cNvCxnSpPr>
          <p:nvPr/>
        </p:nvCxnSpPr>
        <p:spPr>
          <a:xfrm flipH="1" flipV="1">
            <a:off x="3491880" y="1633155"/>
            <a:ext cx="1030072" cy="1"/>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6" idx="2"/>
            <a:endCxn id="8" idx="1"/>
          </p:cNvCxnSpPr>
          <p:nvPr/>
        </p:nvCxnSpPr>
        <p:spPr>
          <a:xfrm rot="16200000" flipH="1">
            <a:off x="5973150" y="1879537"/>
            <a:ext cx="198876" cy="290887"/>
          </a:xfrm>
          <a:prstGeom prst="bentConnector2">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11" idx="0"/>
          </p:cNvCxnSpPr>
          <p:nvPr/>
        </p:nvCxnSpPr>
        <p:spPr>
          <a:xfrm>
            <a:off x="1211670" y="1865729"/>
            <a:ext cx="0" cy="822285"/>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3"/>
            <a:endCxn id="12" idx="1"/>
          </p:cNvCxnSpPr>
          <p:nvPr/>
        </p:nvCxnSpPr>
        <p:spPr>
          <a:xfrm>
            <a:off x="1945204" y="2857291"/>
            <a:ext cx="862174" cy="1"/>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052637" y="1865729"/>
            <a:ext cx="0" cy="699175"/>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2" idx="3"/>
            <a:endCxn id="7" idx="1"/>
          </p:cNvCxnSpPr>
          <p:nvPr/>
        </p:nvCxnSpPr>
        <p:spPr>
          <a:xfrm flipV="1">
            <a:off x="5327658" y="2857291"/>
            <a:ext cx="890374" cy="1"/>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2" idx="2"/>
            <a:endCxn id="13" idx="0"/>
          </p:cNvCxnSpPr>
          <p:nvPr/>
        </p:nvCxnSpPr>
        <p:spPr>
          <a:xfrm>
            <a:off x="4067518" y="3149679"/>
            <a:ext cx="0" cy="300807"/>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6" idx="2"/>
            <a:endCxn id="9" idx="1"/>
          </p:cNvCxnSpPr>
          <p:nvPr/>
        </p:nvCxnSpPr>
        <p:spPr>
          <a:xfrm rot="16200000" flipH="1">
            <a:off x="5789932" y="2062755"/>
            <a:ext cx="565312" cy="290887"/>
          </a:xfrm>
          <a:prstGeom prst="bentConnector2">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3" idx="2"/>
            <a:endCxn id="15" idx="0"/>
          </p:cNvCxnSpPr>
          <p:nvPr/>
        </p:nvCxnSpPr>
        <p:spPr>
          <a:xfrm>
            <a:off x="4067518" y="3789040"/>
            <a:ext cx="1" cy="300807"/>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13" idx="2"/>
            <a:endCxn id="16" idx="0"/>
          </p:cNvCxnSpPr>
          <p:nvPr/>
        </p:nvCxnSpPr>
        <p:spPr>
          <a:xfrm rot="16200000" flipH="1">
            <a:off x="4666685" y="3189873"/>
            <a:ext cx="300807" cy="1499140"/>
          </a:xfrm>
          <a:prstGeom prst="bentConnector3">
            <a:avLst>
              <a:gd name="adj1" fmla="val 50000"/>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13" idx="2"/>
            <a:endCxn id="14" idx="0"/>
          </p:cNvCxnSpPr>
          <p:nvPr/>
        </p:nvCxnSpPr>
        <p:spPr>
          <a:xfrm rot="5400000">
            <a:off x="2964433" y="2986761"/>
            <a:ext cx="300807" cy="1905364"/>
          </a:xfrm>
          <a:prstGeom prst="bentConnector3">
            <a:avLst>
              <a:gd name="adj1" fmla="val 50000"/>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14" idx="2"/>
            <a:endCxn id="19" idx="0"/>
          </p:cNvCxnSpPr>
          <p:nvPr/>
        </p:nvCxnSpPr>
        <p:spPr>
          <a:xfrm>
            <a:off x="2162154" y="4428401"/>
            <a:ext cx="0" cy="144016"/>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499727" y="5318660"/>
            <a:ext cx="1135583" cy="338554"/>
          </a:xfrm>
          <a:prstGeom prst="rect">
            <a:avLst/>
          </a:prstGeom>
          <a:noFill/>
          <a:ln>
            <a:solidFill>
              <a:schemeClr val="tx1"/>
            </a:solidFill>
          </a:ln>
        </p:spPr>
        <p:txBody>
          <a:bodyPr wrap="square" rtlCol="0">
            <a:spAutoFit/>
          </a:bodyPr>
          <a:lstStyle/>
          <a:p>
            <a:pPr algn="ctr"/>
            <a:r>
              <a:rPr lang="en-GB" sz="1600" b="1" dirty="0" smtClean="0"/>
              <a:t>Storage</a:t>
            </a:r>
            <a:endParaRPr lang="en-GB" sz="1600" b="1" dirty="0"/>
          </a:p>
        </p:txBody>
      </p:sp>
      <p:sp>
        <p:nvSpPr>
          <p:cNvPr id="94" name="TextBox 93"/>
          <p:cNvSpPr txBox="1"/>
          <p:nvPr/>
        </p:nvSpPr>
        <p:spPr>
          <a:xfrm>
            <a:off x="4998867" y="5318660"/>
            <a:ext cx="1135583" cy="338554"/>
          </a:xfrm>
          <a:prstGeom prst="rect">
            <a:avLst/>
          </a:prstGeom>
          <a:noFill/>
          <a:ln>
            <a:solidFill>
              <a:schemeClr val="tx1"/>
            </a:solidFill>
          </a:ln>
        </p:spPr>
        <p:txBody>
          <a:bodyPr wrap="square" rtlCol="0">
            <a:spAutoFit/>
          </a:bodyPr>
          <a:lstStyle/>
          <a:p>
            <a:pPr algn="ctr"/>
            <a:r>
              <a:rPr lang="en-GB" sz="1600" b="1" dirty="0" smtClean="0"/>
              <a:t>Storage</a:t>
            </a:r>
            <a:endParaRPr lang="en-GB" sz="1600" b="1" dirty="0"/>
          </a:p>
        </p:txBody>
      </p:sp>
      <p:cxnSp>
        <p:nvCxnSpPr>
          <p:cNvPr id="95" name="Straight Arrow Connector 94"/>
          <p:cNvCxnSpPr>
            <a:endCxn id="94" idx="0"/>
          </p:cNvCxnSpPr>
          <p:nvPr/>
        </p:nvCxnSpPr>
        <p:spPr>
          <a:xfrm>
            <a:off x="5566658" y="5034081"/>
            <a:ext cx="1" cy="284579"/>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15" idx="2"/>
            <a:endCxn id="17" idx="0"/>
          </p:cNvCxnSpPr>
          <p:nvPr/>
        </p:nvCxnSpPr>
        <p:spPr>
          <a:xfrm flipH="1">
            <a:off x="4067518" y="4428401"/>
            <a:ext cx="1" cy="267126"/>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6" idx="2"/>
          </p:cNvCxnSpPr>
          <p:nvPr/>
        </p:nvCxnSpPr>
        <p:spPr>
          <a:xfrm>
            <a:off x="5566658" y="4428401"/>
            <a:ext cx="0" cy="267126"/>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115" name="Elbow Connector 114"/>
          <p:cNvCxnSpPr>
            <a:stCxn id="19" idx="1"/>
            <a:endCxn id="92" idx="0"/>
          </p:cNvCxnSpPr>
          <p:nvPr/>
        </p:nvCxnSpPr>
        <p:spPr>
          <a:xfrm rot="10800000" flipV="1">
            <a:off x="1161603" y="4864804"/>
            <a:ext cx="193263" cy="330745"/>
          </a:xfrm>
          <a:prstGeom prst="bentConnector2">
            <a:avLst/>
          </a:prstGeom>
          <a:ln w="28575">
            <a:round/>
            <a:tailEnd type="arrow"/>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3301918" y="6084585"/>
            <a:ext cx="1531201" cy="584775"/>
          </a:xfrm>
          <a:prstGeom prst="rect">
            <a:avLst/>
          </a:prstGeom>
          <a:solidFill>
            <a:srgbClr val="FFFF00"/>
          </a:solidFill>
          <a:ln>
            <a:solidFill>
              <a:schemeClr val="tx1"/>
            </a:solidFill>
          </a:ln>
        </p:spPr>
        <p:txBody>
          <a:bodyPr wrap="square" rtlCol="0">
            <a:spAutoFit/>
          </a:bodyPr>
          <a:lstStyle/>
          <a:p>
            <a:pPr algn="ctr"/>
            <a:r>
              <a:rPr lang="en-GB" sz="1600" b="1" dirty="0" smtClean="0"/>
              <a:t>Near-surface Disposal</a:t>
            </a:r>
            <a:endParaRPr lang="en-GB" sz="1600" b="1" dirty="0"/>
          </a:p>
        </p:txBody>
      </p:sp>
      <p:sp>
        <p:nvSpPr>
          <p:cNvPr id="14" name="TextBox 13"/>
          <p:cNvSpPr txBox="1"/>
          <p:nvPr/>
        </p:nvSpPr>
        <p:spPr>
          <a:xfrm>
            <a:off x="1305253" y="4089847"/>
            <a:ext cx="1713802" cy="338554"/>
          </a:xfrm>
          <a:prstGeom prst="rect">
            <a:avLst/>
          </a:prstGeom>
          <a:noFill/>
          <a:ln>
            <a:solidFill>
              <a:schemeClr val="tx1"/>
            </a:solidFill>
          </a:ln>
        </p:spPr>
        <p:txBody>
          <a:bodyPr wrap="none" rtlCol="0">
            <a:spAutoFit/>
          </a:bodyPr>
          <a:lstStyle/>
          <a:p>
            <a:pPr algn="ctr"/>
            <a:r>
              <a:rPr lang="en-GB" sz="1600" b="1" dirty="0" smtClean="0"/>
              <a:t>Very short lived</a:t>
            </a:r>
            <a:endParaRPr lang="en-GB" sz="1600" b="1" dirty="0"/>
          </a:p>
        </p:txBody>
      </p:sp>
      <p:sp>
        <p:nvSpPr>
          <p:cNvPr id="19" name="TextBox 18"/>
          <p:cNvSpPr txBox="1"/>
          <p:nvPr/>
        </p:nvSpPr>
        <p:spPr>
          <a:xfrm>
            <a:off x="1354865" y="4572417"/>
            <a:ext cx="1614578" cy="584775"/>
          </a:xfrm>
          <a:prstGeom prst="rect">
            <a:avLst/>
          </a:prstGeom>
          <a:noFill/>
          <a:ln>
            <a:solidFill>
              <a:schemeClr val="tx1"/>
            </a:solidFill>
          </a:ln>
        </p:spPr>
        <p:txBody>
          <a:bodyPr wrap="square" rtlCol="0">
            <a:spAutoFit/>
          </a:bodyPr>
          <a:lstStyle/>
          <a:p>
            <a:pPr algn="ctr"/>
            <a:r>
              <a:rPr lang="en-GB" sz="1600" b="1" dirty="0" smtClean="0"/>
              <a:t>Are clearance levels met?</a:t>
            </a:r>
            <a:endParaRPr lang="en-GB" sz="1600" b="1" dirty="0"/>
          </a:p>
        </p:txBody>
      </p:sp>
      <p:sp>
        <p:nvSpPr>
          <p:cNvPr id="92" name="TextBox 91"/>
          <p:cNvSpPr txBox="1"/>
          <p:nvPr/>
        </p:nvSpPr>
        <p:spPr>
          <a:xfrm>
            <a:off x="593097" y="5195550"/>
            <a:ext cx="1137009" cy="584775"/>
          </a:xfrm>
          <a:prstGeom prst="rect">
            <a:avLst/>
          </a:prstGeom>
          <a:noFill/>
          <a:ln>
            <a:solidFill>
              <a:schemeClr val="tx1"/>
            </a:solidFill>
          </a:ln>
        </p:spPr>
        <p:txBody>
          <a:bodyPr wrap="square" rtlCol="0">
            <a:spAutoFit/>
          </a:bodyPr>
          <a:lstStyle/>
          <a:p>
            <a:pPr algn="ctr"/>
            <a:r>
              <a:rPr lang="en-GB" sz="1600" b="1" dirty="0" smtClean="0"/>
              <a:t>Decay storage</a:t>
            </a:r>
            <a:endParaRPr lang="en-GB" sz="1600" b="1" dirty="0"/>
          </a:p>
        </p:txBody>
      </p:sp>
      <p:sp>
        <p:nvSpPr>
          <p:cNvPr id="139" name="TextBox 138"/>
          <p:cNvSpPr txBox="1"/>
          <p:nvPr/>
        </p:nvSpPr>
        <p:spPr>
          <a:xfrm>
            <a:off x="1118038" y="6084585"/>
            <a:ext cx="2088232" cy="584775"/>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GB" sz="1600" b="1" dirty="0" smtClean="0"/>
              <a:t>Manage as non-radioactive waste</a:t>
            </a:r>
            <a:endParaRPr lang="en-GB" sz="1600" b="1" dirty="0"/>
          </a:p>
        </p:txBody>
      </p:sp>
      <p:cxnSp>
        <p:nvCxnSpPr>
          <p:cNvPr id="142" name="Straight Arrow Connector 141"/>
          <p:cNvCxnSpPr>
            <a:stCxn id="19" idx="2"/>
            <a:endCxn id="139" idx="0"/>
          </p:cNvCxnSpPr>
          <p:nvPr/>
        </p:nvCxnSpPr>
        <p:spPr>
          <a:xfrm>
            <a:off x="2162154" y="5157192"/>
            <a:ext cx="0" cy="927393"/>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17" idx="2"/>
            <a:endCxn id="93" idx="0"/>
          </p:cNvCxnSpPr>
          <p:nvPr/>
        </p:nvCxnSpPr>
        <p:spPr>
          <a:xfrm>
            <a:off x="4067518" y="5034081"/>
            <a:ext cx="1" cy="284579"/>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5004048" y="6084585"/>
            <a:ext cx="1135583" cy="584775"/>
          </a:xfrm>
          <a:prstGeom prst="rect">
            <a:avLst/>
          </a:prstGeom>
          <a:solidFill>
            <a:srgbClr val="FFC000"/>
          </a:solidFill>
          <a:ln>
            <a:solidFill>
              <a:schemeClr val="tx1"/>
            </a:solidFill>
          </a:ln>
        </p:spPr>
        <p:txBody>
          <a:bodyPr wrap="square" rtlCol="0">
            <a:spAutoFit/>
          </a:bodyPr>
          <a:lstStyle/>
          <a:p>
            <a:pPr algn="ctr"/>
            <a:r>
              <a:rPr lang="en-GB" sz="1600" b="1" dirty="0" err="1" smtClean="0"/>
              <a:t>BoreholeDisposal</a:t>
            </a:r>
            <a:endParaRPr lang="en-GB" sz="1600" b="1" dirty="0"/>
          </a:p>
        </p:txBody>
      </p:sp>
      <p:sp>
        <p:nvSpPr>
          <p:cNvPr id="151" name="TextBox 150"/>
          <p:cNvSpPr txBox="1"/>
          <p:nvPr/>
        </p:nvSpPr>
        <p:spPr>
          <a:xfrm>
            <a:off x="6302305" y="6084585"/>
            <a:ext cx="1339013" cy="584775"/>
          </a:xfrm>
          <a:prstGeom prst="rect">
            <a:avLst/>
          </a:prstGeom>
          <a:solidFill>
            <a:srgbClr val="FF0000"/>
          </a:solidFill>
          <a:ln>
            <a:solidFill>
              <a:schemeClr val="tx1"/>
            </a:solidFill>
          </a:ln>
        </p:spPr>
        <p:txBody>
          <a:bodyPr wrap="square" rtlCol="0">
            <a:spAutoFit/>
          </a:bodyPr>
          <a:lstStyle/>
          <a:p>
            <a:pPr algn="ctr"/>
            <a:r>
              <a:rPr lang="en-GB" sz="1600" b="1" dirty="0" smtClean="0">
                <a:solidFill>
                  <a:srgbClr val="FFFF00"/>
                </a:solidFill>
              </a:rPr>
              <a:t>Geological Disposal</a:t>
            </a:r>
            <a:endParaRPr lang="en-GB" sz="1600" b="1" dirty="0">
              <a:solidFill>
                <a:srgbClr val="FFFF00"/>
              </a:solidFill>
            </a:endParaRPr>
          </a:p>
        </p:txBody>
      </p:sp>
      <p:cxnSp>
        <p:nvCxnSpPr>
          <p:cNvPr id="156" name="Straight Arrow Connector 155"/>
          <p:cNvCxnSpPr>
            <a:stCxn id="93" idx="2"/>
            <a:endCxn id="138" idx="0"/>
          </p:cNvCxnSpPr>
          <p:nvPr/>
        </p:nvCxnSpPr>
        <p:spPr>
          <a:xfrm>
            <a:off x="4067519" y="5657214"/>
            <a:ext cx="0" cy="427371"/>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94" idx="2"/>
            <a:endCxn id="150" idx="0"/>
          </p:cNvCxnSpPr>
          <p:nvPr/>
        </p:nvCxnSpPr>
        <p:spPr>
          <a:xfrm>
            <a:off x="5566659" y="5657214"/>
            <a:ext cx="5181" cy="427371"/>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94" idx="2"/>
            <a:endCxn id="151" idx="0"/>
          </p:cNvCxnSpPr>
          <p:nvPr/>
        </p:nvCxnSpPr>
        <p:spPr>
          <a:xfrm>
            <a:off x="5566659" y="5657214"/>
            <a:ext cx="1405153" cy="427371"/>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93" idx="2"/>
            <a:endCxn id="150" idx="0"/>
          </p:cNvCxnSpPr>
          <p:nvPr/>
        </p:nvCxnSpPr>
        <p:spPr>
          <a:xfrm>
            <a:off x="4067519" y="5657214"/>
            <a:ext cx="1504321" cy="427371"/>
          </a:xfrm>
          <a:prstGeom prst="straightConnector1">
            <a:avLst/>
          </a:prstGeom>
          <a:ln w="28575">
            <a:round/>
            <a:tailEnd type="arrow"/>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142105" y="2056628"/>
            <a:ext cx="477567" cy="307777"/>
          </a:xfrm>
          <a:prstGeom prst="rect">
            <a:avLst/>
          </a:prstGeom>
          <a:noFill/>
        </p:spPr>
        <p:txBody>
          <a:bodyPr wrap="none" rtlCol="0">
            <a:spAutoFit/>
          </a:bodyPr>
          <a:lstStyle/>
          <a:p>
            <a:r>
              <a:rPr lang="en-GB" sz="1400" dirty="0" smtClean="0">
                <a:solidFill>
                  <a:srgbClr val="FF0000"/>
                </a:solidFill>
              </a:rPr>
              <a:t>Yes</a:t>
            </a:r>
            <a:endParaRPr lang="en-GB" dirty="0">
              <a:solidFill>
                <a:srgbClr val="FF0000"/>
              </a:solidFill>
            </a:endParaRPr>
          </a:p>
        </p:txBody>
      </p:sp>
      <p:sp>
        <p:nvSpPr>
          <p:cNvPr id="180" name="TextBox 179"/>
          <p:cNvSpPr txBox="1"/>
          <p:nvPr/>
        </p:nvSpPr>
        <p:spPr>
          <a:xfrm>
            <a:off x="2987824" y="2056629"/>
            <a:ext cx="413896" cy="307777"/>
          </a:xfrm>
          <a:prstGeom prst="rect">
            <a:avLst/>
          </a:prstGeom>
          <a:noFill/>
        </p:spPr>
        <p:txBody>
          <a:bodyPr wrap="none" rtlCol="0">
            <a:spAutoFit/>
          </a:bodyPr>
          <a:lstStyle/>
          <a:p>
            <a:r>
              <a:rPr lang="en-GB" sz="1400" dirty="0" smtClean="0">
                <a:solidFill>
                  <a:srgbClr val="FF0000"/>
                </a:solidFill>
              </a:rPr>
              <a:t>No</a:t>
            </a:r>
            <a:endParaRPr lang="en-GB" dirty="0">
              <a:solidFill>
                <a:srgbClr val="FF0000"/>
              </a:solidFill>
            </a:endParaRPr>
          </a:p>
        </p:txBody>
      </p:sp>
      <p:sp>
        <p:nvSpPr>
          <p:cNvPr id="181" name="TextBox 180"/>
          <p:cNvSpPr txBox="1"/>
          <p:nvPr/>
        </p:nvSpPr>
        <p:spPr>
          <a:xfrm>
            <a:off x="2123728" y="5360728"/>
            <a:ext cx="477567" cy="307777"/>
          </a:xfrm>
          <a:prstGeom prst="rect">
            <a:avLst/>
          </a:prstGeom>
          <a:noFill/>
        </p:spPr>
        <p:txBody>
          <a:bodyPr wrap="none" rtlCol="0">
            <a:spAutoFit/>
          </a:bodyPr>
          <a:lstStyle/>
          <a:p>
            <a:r>
              <a:rPr lang="en-GB" sz="1400" dirty="0" smtClean="0">
                <a:solidFill>
                  <a:srgbClr val="FF0000"/>
                </a:solidFill>
              </a:rPr>
              <a:t>Yes</a:t>
            </a:r>
            <a:endParaRPr lang="en-GB" dirty="0">
              <a:solidFill>
                <a:srgbClr val="FF0000"/>
              </a:solidFill>
            </a:endParaRPr>
          </a:p>
        </p:txBody>
      </p:sp>
      <p:sp>
        <p:nvSpPr>
          <p:cNvPr id="182" name="TextBox 181"/>
          <p:cNvSpPr txBox="1"/>
          <p:nvPr/>
        </p:nvSpPr>
        <p:spPr>
          <a:xfrm>
            <a:off x="778526" y="4831611"/>
            <a:ext cx="413896" cy="307777"/>
          </a:xfrm>
          <a:prstGeom prst="rect">
            <a:avLst/>
          </a:prstGeom>
          <a:noFill/>
        </p:spPr>
        <p:txBody>
          <a:bodyPr wrap="none" rtlCol="0">
            <a:spAutoFit/>
          </a:bodyPr>
          <a:lstStyle/>
          <a:p>
            <a:r>
              <a:rPr lang="en-GB" sz="1400" dirty="0" smtClean="0">
                <a:solidFill>
                  <a:srgbClr val="FF0000"/>
                </a:solidFill>
              </a:rPr>
              <a:t>No</a:t>
            </a:r>
            <a:endParaRPr lang="en-GB" dirty="0">
              <a:solidFill>
                <a:srgbClr val="FF0000"/>
              </a:solidFill>
            </a:endParaRPr>
          </a:p>
        </p:txBody>
      </p:sp>
      <p:cxnSp>
        <p:nvCxnSpPr>
          <p:cNvPr id="191" name="Elbow Connector 190"/>
          <p:cNvCxnSpPr>
            <a:stCxn id="92" idx="2"/>
            <a:endCxn id="139" idx="0"/>
          </p:cNvCxnSpPr>
          <p:nvPr/>
        </p:nvCxnSpPr>
        <p:spPr>
          <a:xfrm rot="16200000" flipH="1">
            <a:off x="1509748" y="5432179"/>
            <a:ext cx="304260" cy="1000552"/>
          </a:xfrm>
          <a:prstGeom prst="bentConnector3">
            <a:avLst>
              <a:gd name="adj1" fmla="val 50000"/>
            </a:avLst>
          </a:prstGeom>
          <a:ln w="28575">
            <a:round/>
            <a:tailEnd type="arrow"/>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5534593" y="2617167"/>
            <a:ext cx="477567" cy="307777"/>
          </a:xfrm>
          <a:prstGeom prst="rect">
            <a:avLst/>
          </a:prstGeom>
          <a:noFill/>
        </p:spPr>
        <p:txBody>
          <a:bodyPr wrap="none" rtlCol="0">
            <a:spAutoFit/>
          </a:bodyPr>
          <a:lstStyle/>
          <a:p>
            <a:r>
              <a:rPr lang="en-GB" sz="1400" dirty="0" smtClean="0">
                <a:solidFill>
                  <a:srgbClr val="FF0000"/>
                </a:solidFill>
              </a:rPr>
              <a:t>Yes</a:t>
            </a:r>
            <a:endParaRPr lang="en-GB" dirty="0">
              <a:solidFill>
                <a:srgbClr val="FF0000"/>
              </a:solidFill>
            </a:endParaRPr>
          </a:p>
        </p:txBody>
      </p:sp>
      <p:sp>
        <p:nvSpPr>
          <p:cNvPr id="201" name="TextBox 200"/>
          <p:cNvSpPr txBox="1"/>
          <p:nvPr/>
        </p:nvSpPr>
        <p:spPr>
          <a:xfrm>
            <a:off x="3707904" y="1393031"/>
            <a:ext cx="413896" cy="307777"/>
          </a:xfrm>
          <a:prstGeom prst="rect">
            <a:avLst/>
          </a:prstGeom>
          <a:noFill/>
        </p:spPr>
        <p:txBody>
          <a:bodyPr wrap="none" rtlCol="0">
            <a:spAutoFit/>
          </a:bodyPr>
          <a:lstStyle/>
          <a:p>
            <a:r>
              <a:rPr lang="en-GB" sz="1400" dirty="0" smtClean="0">
                <a:solidFill>
                  <a:srgbClr val="FF0000"/>
                </a:solidFill>
              </a:rPr>
              <a:t>No</a:t>
            </a:r>
            <a:endParaRPr lang="en-GB" dirty="0">
              <a:solidFill>
                <a:srgbClr val="FF0000"/>
              </a:solidFill>
            </a:endParaRPr>
          </a:p>
        </p:txBody>
      </p:sp>
      <p:sp>
        <p:nvSpPr>
          <p:cNvPr id="202" name="TextBox 201"/>
          <p:cNvSpPr txBox="1"/>
          <p:nvPr/>
        </p:nvSpPr>
        <p:spPr>
          <a:xfrm>
            <a:off x="5508104" y="2041103"/>
            <a:ext cx="477567" cy="307777"/>
          </a:xfrm>
          <a:prstGeom prst="rect">
            <a:avLst/>
          </a:prstGeom>
          <a:noFill/>
        </p:spPr>
        <p:txBody>
          <a:bodyPr wrap="none" rtlCol="0">
            <a:spAutoFit/>
          </a:bodyPr>
          <a:lstStyle/>
          <a:p>
            <a:r>
              <a:rPr lang="en-GB" sz="1400" dirty="0" smtClean="0">
                <a:solidFill>
                  <a:srgbClr val="FF0000"/>
                </a:solidFill>
              </a:rPr>
              <a:t>Yes</a:t>
            </a:r>
            <a:endParaRPr lang="en-GB" dirty="0">
              <a:solidFill>
                <a:srgbClr val="FF0000"/>
              </a:solidFill>
            </a:endParaRPr>
          </a:p>
        </p:txBody>
      </p:sp>
      <p:sp>
        <p:nvSpPr>
          <p:cNvPr id="203" name="TextBox 202"/>
          <p:cNvSpPr txBox="1"/>
          <p:nvPr/>
        </p:nvSpPr>
        <p:spPr>
          <a:xfrm>
            <a:off x="4067944" y="3146194"/>
            <a:ext cx="413896" cy="307777"/>
          </a:xfrm>
          <a:prstGeom prst="rect">
            <a:avLst/>
          </a:prstGeom>
          <a:noFill/>
        </p:spPr>
        <p:txBody>
          <a:bodyPr wrap="none" rtlCol="0">
            <a:spAutoFit/>
          </a:bodyPr>
          <a:lstStyle/>
          <a:p>
            <a:r>
              <a:rPr lang="en-GB" sz="1400" dirty="0" smtClean="0">
                <a:solidFill>
                  <a:srgbClr val="FF0000"/>
                </a:solidFill>
              </a:rPr>
              <a:t>No</a:t>
            </a:r>
            <a:endParaRPr lang="en-GB" dirty="0">
              <a:solidFill>
                <a:srgbClr val="FF0000"/>
              </a:solidFill>
            </a:endParaRPr>
          </a:p>
        </p:txBody>
      </p:sp>
    </p:spTree>
    <p:extLst>
      <p:ext uri="{BB962C8B-B14F-4D97-AF65-F5344CB8AC3E}">
        <p14:creationId xmlns:p14="http://schemas.microsoft.com/office/powerpoint/2010/main" val="2115297712"/>
      </p:ext>
    </p:extLst>
  </p:cSld>
  <p:clrMapOvr>
    <a:masterClrMapping/>
  </p:clrMapOvr>
</p:sld>
</file>

<file path=ppt/theme/theme1.xml><?xml version="1.0" encoding="utf-8"?>
<a:theme xmlns:a="http://schemas.openxmlformats.org/drawingml/2006/main" name="60Years Templat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A7C1033C6D2C429A33B466C4307B0A" ma:contentTypeVersion="0" ma:contentTypeDescription="Create a new document." ma:contentTypeScope="" ma:versionID="fa9314c02aae49e7adb2a480a51f890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09A08D-0286-4CC9-9434-F1F94142A986}"/>
</file>

<file path=customXml/itemProps2.xml><?xml version="1.0" encoding="utf-8"?>
<ds:datastoreItem xmlns:ds="http://schemas.openxmlformats.org/officeDocument/2006/customXml" ds:itemID="{F2643845-057E-4DD9-AEEF-81BC01CA4AEF}"/>
</file>

<file path=customXml/itemProps3.xml><?xml version="1.0" encoding="utf-8"?>
<ds:datastoreItem xmlns:ds="http://schemas.openxmlformats.org/officeDocument/2006/customXml" ds:itemID="{3254AA5A-B1C9-419B-9653-79C33DA743B7}"/>
</file>

<file path=docProps/app.xml><?xml version="1.0" encoding="utf-8"?>
<Properties xmlns="http://schemas.openxmlformats.org/officeDocument/2006/extended-properties" xmlns:vt="http://schemas.openxmlformats.org/officeDocument/2006/docPropsVTypes">
  <Template>60Years Template</Template>
  <TotalTime>1848</TotalTime>
  <Words>3453</Words>
  <Application>Microsoft Office PowerPoint</Application>
  <PresentationFormat>On-screen Show (4:3)</PresentationFormat>
  <Paragraphs>345</Paragraphs>
  <Slides>44</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60Years Template</vt:lpstr>
      <vt:lpstr>Document</vt:lpstr>
      <vt:lpstr>Sustaining Cradle-to-Grave Control of Radioactive Sources (INT-9182) Meeting on the development, revision and implementation of the safety case and safety assessment Indonesia, 15 – 19 May 2017</vt:lpstr>
      <vt:lpstr>Content</vt:lpstr>
      <vt:lpstr>What is a sealed radiation source?</vt:lpstr>
      <vt:lpstr>Examples of sealed radioactive sources</vt:lpstr>
      <vt:lpstr>Sealed sources in their shields</vt:lpstr>
      <vt:lpstr>Sealed sources in application</vt:lpstr>
      <vt:lpstr>Storage and disposal</vt:lpstr>
      <vt:lpstr>Management options for disused sources (DSRS)</vt:lpstr>
      <vt:lpstr>Steps in the management of  DSRS</vt:lpstr>
      <vt:lpstr> Safe management of DSRS</vt:lpstr>
      <vt:lpstr> Safe management of DSRS</vt:lpstr>
      <vt:lpstr> Safe management of DSRS</vt:lpstr>
      <vt:lpstr> Return to supplier </vt:lpstr>
      <vt:lpstr> Safe management of DSRS</vt:lpstr>
      <vt:lpstr> Safe management of DSRS</vt:lpstr>
      <vt:lpstr> Safe management of DSRS</vt:lpstr>
      <vt:lpstr> Safe management of DSRS</vt:lpstr>
      <vt:lpstr> Safe management of DSRS</vt:lpstr>
      <vt:lpstr> Safe management of DSRS</vt:lpstr>
      <vt:lpstr>Conditioning and Packaging of DSRS</vt:lpstr>
      <vt:lpstr>Conditioning and Packaging of DSRS</vt:lpstr>
      <vt:lpstr>PowerPoint Presentation</vt:lpstr>
      <vt:lpstr>Storage of DSRS</vt:lpstr>
      <vt:lpstr>PowerPoint Presentation</vt:lpstr>
      <vt:lpstr>Decay storage</vt:lpstr>
      <vt:lpstr>Storage in safes</vt:lpstr>
      <vt:lpstr>Storage in concrete bunkers</vt:lpstr>
      <vt:lpstr>Storage in well-protected rooms</vt:lpstr>
      <vt:lpstr>Storage in shallow boreholes</vt:lpstr>
      <vt:lpstr>Storage in shallow boreholes</vt:lpstr>
      <vt:lpstr>Wet storage systems</vt:lpstr>
      <vt:lpstr>PowerPoint Presentation</vt:lpstr>
      <vt:lpstr>Requirements for storage</vt:lpstr>
      <vt:lpstr>Terrorist threat</vt:lpstr>
      <vt:lpstr>Disposal</vt:lpstr>
      <vt:lpstr>Near-surface disposal:  facilities for VLLW</vt:lpstr>
      <vt:lpstr>Near-surface disposal:  trench facilities</vt:lpstr>
      <vt:lpstr>Near-surface disposal:  engineered vault facilities</vt:lpstr>
      <vt:lpstr>Borehole disposal of DSRS</vt:lpstr>
      <vt:lpstr>Borehole disposal of DSRS</vt:lpstr>
      <vt:lpstr>Geological disposal</vt:lpstr>
      <vt:lpstr>Geological disposal</vt:lpstr>
      <vt:lpstr>Conclusions</vt:lpstr>
      <vt:lpstr>Thank you!</vt:lpstr>
    </vt:vector>
  </TitlesOfParts>
  <Company>IAEA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Strategies/Policies</dc:title>
  <dc:creator>ROWAT, John H.</dc:creator>
  <cp:lastModifiedBy>BENNETT, David</cp:lastModifiedBy>
  <cp:revision>155</cp:revision>
  <cp:lastPrinted>2017-01-17T09:18:50Z</cp:lastPrinted>
  <dcterms:created xsi:type="dcterms:W3CDTF">2016-11-07T12:40:32Z</dcterms:created>
  <dcterms:modified xsi:type="dcterms:W3CDTF">2017-04-10T11:46:56Z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0x010100E8A7C1033C6D2C429A33B466C4307B0A</vt:lpwstr>
  </property>
</Properties>
</file>